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60" r:id="rId5"/>
    <p:sldId id="259" r:id="rId6"/>
    <p:sldId id="267"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0588" autoAdjust="0"/>
  </p:normalViewPr>
  <p:slideViewPr>
    <p:cSldViewPr>
      <p:cViewPr varScale="1">
        <p:scale>
          <a:sx n="73" d="100"/>
          <a:sy n="73" d="100"/>
        </p:scale>
        <p:origin x="1218" y="72"/>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2C9D6-66DC-4FA9-8F5E-C5D75DF40391}" type="doc">
      <dgm:prSet loTypeId="urn:microsoft.com/office/officeart/2005/8/layout/process1" loCatId="process" qsTypeId="urn:microsoft.com/office/officeart/2005/8/quickstyle/simple1" qsCatId="simple" csTypeId="urn:microsoft.com/office/officeart/2005/8/colors/accent1_2" csCatId="accent1" phldr="1"/>
      <dgm:spPr/>
    </dgm:pt>
    <dgm:pt modelId="{45CBEBA5-3510-414B-8371-B14A5AC7C5C8}">
      <dgm:prSet phldrT="[Text]"/>
      <dgm:spPr/>
      <dgm:t>
        <a:bodyPr/>
        <a:lstStyle/>
        <a:p>
          <a:r>
            <a:rPr lang="en-US" dirty="0" smtClean="0"/>
            <a:t>EHR Generated Reports</a:t>
          </a:r>
          <a:endParaRPr lang="en-US" dirty="0"/>
        </a:p>
      </dgm:t>
    </dgm:pt>
    <dgm:pt modelId="{7497C93B-17A5-4280-A91C-D61892E6EF85}" type="parTrans" cxnId="{B9E30745-5FAD-4169-A1FD-32703C8FC544}">
      <dgm:prSet/>
      <dgm:spPr/>
      <dgm:t>
        <a:bodyPr/>
        <a:lstStyle/>
        <a:p>
          <a:endParaRPr lang="en-US"/>
        </a:p>
      </dgm:t>
    </dgm:pt>
    <dgm:pt modelId="{76AECD46-AA33-4C7C-B82E-0210E3A1A2A9}" type="sibTrans" cxnId="{B9E30745-5FAD-4169-A1FD-32703C8FC544}">
      <dgm:prSet/>
      <dgm:spPr/>
      <dgm:t>
        <a:bodyPr/>
        <a:lstStyle/>
        <a:p>
          <a:endParaRPr lang="en-US"/>
        </a:p>
      </dgm:t>
    </dgm:pt>
    <dgm:pt modelId="{C2BE2E96-6803-4A09-930B-4390C6F9507E}">
      <dgm:prSet phldrT="[Text]"/>
      <dgm:spPr/>
      <dgm:t>
        <a:bodyPr/>
        <a:lstStyle/>
        <a:p>
          <a:r>
            <a:rPr lang="en-US" dirty="0" smtClean="0"/>
            <a:t>Impact on finances, patient care, and security</a:t>
          </a:r>
          <a:endParaRPr lang="en-US" dirty="0"/>
        </a:p>
      </dgm:t>
    </dgm:pt>
    <dgm:pt modelId="{30C802E0-A039-475A-B9FA-AE5D22D9D5EB}" type="parTrans" cxnId="{E59E5728-D454-4E14-84FD-BE878EC2CC92}">
      <dgm:prSet/>
      <dgm:spPr/>
      <dgm:t>
        <a:bodyPr/>
        <a:lstStyle/>
        <a:p>
          <a:endParaRPr lang="en-US"/>
        </a:p>
      </dgm:t>
    </dgm:pt>
    <dgm:pt modelId="{4AF11F17-D35B-4B6B-9F06-AB17BA092E7E}" type="sibTrans" cxnId="{E59E5728-D454-4E14-84FD-BE878EC2CC92}">
      <dgm:prSet/>
      <dgm:spPr/>
      <dgm:t>
        <a:bodyPr/>
        <a:lstStyle/>
        <a:p>
          <a:endParaRPr lang="en-US"/>
        </a:p>
      </dgm:t>
    </dgm:pt>
    <dgm:pt modelId="{522188CA-8E83-4031-B85A-A51F1DE81ED3}">
      <dgm:prSet phldrT="[Text]"/>
      <dgm:spPr/>
      <dgm:t>
        <a:bodyPr/>
        <a:lstStyle/>
        <a:p>
          <a:r>
            <a:rPr lang="en-US" dirty="0" smtClean="0"/>
            <a:t>Strategic plan adjustments</a:t>
          </a:r>
          <a:endParaRPr lang="en-US" dirty="0"/>
        </a:p>
      </dgm:t>
    </dgm:pt>
    <dgm:pt modelId="{77E7039B-CC97-429B-9CF2-09620009C7FC}" type="parTrans" cxnId="{02695EB8-4DA5-40E8-B2D2-476368DE842B}">
      <dgm:prSet/>
      <dgm:spPr/>
      <dgm:t>
        <a:bodyPr/>
        <a:lstStyle/>
        <a:p>
          <a:endParaRPr lang="en-US"/>
        </a:p>
      </dgm:t>
    </dgm:pt>
    <dgm:pt modelId="{EFB74A51-C654-4725-9D46-42976F55B5A9}" type="sibTrans" cxnId="{02695EB8-4DA5-40E8-B2D2-476368DE842B}">
      <dgm:prSet/>
      <dgm:spPr/>
      <dgm:t>
        <a:bodyPr/>
        <a:lstStyle/>
        <a:p>
          <a:endParaRPr lang="en-US"/>
        </a:p>
      </dgm:t>
    </dgm:pt>
    <dgm:pt modelId="{8BC57A6A-2138-49B9-B2A6-C93B14D48201}" type="pres">
      <dgm:prSet presAssocID="{78B2C9D6-66DC-4FA9-8F5E-C5D75DF40391}" presName="Name0" presStyleCnt="0">
        <dgm:presLayoutVars>
          <dgm:dir/>
          <dgm:resizeHandles val="exact"/>
        </dgm:presLayoutVars>
      </dgm:prSet>
      <dgm:spPr/>
    </dgm:pt>
    <dgm:pt modelId="{9CF69043-BA49-417D-A815-6B3E8D0E92F7}" type="pres">
      <dgm:prSet presAssocID="{45CBEBA5-3510-414B-8371-B14A5AC7C5C8}" presName="node" presStyleLbl="node1" presStyleIdx="0" presStyleCnt="3">
        <dgm:presLayoutVars>
          <dgm:bulletEnabled val="1"/>
        </dgm:presLayoutVars>
      </dgm:prSet>
      <dgm:spPr/>
      <dgm:t>
        <a:bodyPr/>
        <a:lstStyle/>
        <a:p>
          <a:endParaRPr lang="en-US"/>
        </a:p>
      </dgm:t>
    </dgm:pt>
    <dgm:pt modelId="{F1164FA2-FBB6-4B3F-ADC6-BD37D5EFC335}" type="pres">
      <dgm:prSet presAssocID="{76AECD46-AA33-4C7C-B82E-0210E3A1A2A9}" presName="sibTrans" presStyleLbl="sibTrans2D1" presStyleIdx="0" presStyleCnt="2"/>
      <dgm:spPr/>
    </dgm:pt>
    <dgm:pt modelId="{DDEDCCFA-1CB5-45BD-AC9A-B5A795580A1C}" type="pres">
      <dgm:prSet presAssocID="{76AECD46-AA33-4C7C-B82E-0210E3A1A2A9}" presName="connectorText" presStyleLbl="sibTrans2D1" presStyleIdx="0" presStyleCnt="2"/>
      <dgm:spPr/>
    </dgm:pt>
    <dgm:pt modelId="{92F5B5C1-0B1D-4E3D-BECC-3D443FC20027}" type="pres">
      <dgm:prSet presAssocID="{C2BE2E96-6803-4A09-930B-4390C6F9507E}" presName="node" presStyleLbl="node1" presStyleIdx="1" presStyleCnt="3">
        <dgm:presLayoutVars>
          <dgm:bulletEnabled val="1"/>
        </dgm:presLayoutVars>
      </dgm:prSet>
      <dgm:spPr/>
      <dgm:t>
        <a:bodyPr/>
        <a:lstStyle/>
        <a:p>
          <a:endParaRPr lang="en-US"/>
        </a:p>
      </dgm:t>
    </dgm:pt>
    <dgm:pt modelId="{D204E680-F42B-4155-95B2-F2EF7826644D}" type="pres">
      <dgm:prSet presAssocID="{4AF11F17-D35B-4B6B-9F06-AB17BA092E7E}" presName="sibTrans" presStyleLbl="sibTrans2D1" presStyleIdx="1" presStyleCnt="2"/>
      <dgm:spPr/>
    </dgm:pt>
    <dgm:pt modelId="{4B99A9BC-A808-4F22-8BBA-5637E2EFAF72}" type="pres">
      <dgm:prSet presAssocID="{4AF11F17-D35B-4B6B-9F06-AB17BA092E7E}" presName="connectorText" presStyleLbl="sibTrans2D1" presStyleIdx="1" presStyleCnt="2"/>
      <dgm:spPr/>
    </dgm:pt>
    <dgm:pt modelId="{314BAB53-6EA3-4643-94E1-DD862D999B38}" type="pres">
      <dgm:prSet presAssocID="{522188CA-8E83-4031-B85A-A51F1DE81ED3}" presName="node" presStyleLbl="node1" presStyleIdx="2" presStyleCnt="3">
        <dgm:presLayoutVars>
          <dgm:bulletEnabled val="1"/>
        </dgm:presLayoutVars>
      </dgm:prSet>
      <dgm:spPr/>
      <dgm:t>
        <a:bodyPr/>
        <a:lstStyle/>
        <a:p>
          <a:endParaRPr lang="en-US"/>
        </a:p>
      </dgm:t>
    </dgm:pt>
  </dgm:ptLst>
  <dgm:cxnLst>
    <dgm:cxn modelId="{2AF35968-74AA-4016-A212-22635C0FB7D2}" type="presOf" srcId="{C2BE2E96-6803-4A09-930B-4390C6F9507E}" destId="{92F5B5C1-0B1D-4E3D-BECC-3D443FC20027}" srcOrd="0" destOrd="0" presId="urn:microsoft.com/office/officeart/2005/8/layout/process1"/>
    <dgm:cxn modelId="{CD4D5DBD-8498-472A-9A55-73F9C5CBEF8B}" type="presOf" srcId="{78B2C9D6-66DC-4FA9-8F5E-C5D75DF40391}" destId="{8BC57A6A-2138-49B9-B2A6-C93B14D48201}" srcOrd="0" destOrd="0" presId="urn:microsoft.com/office/officeart/2005/8/layout/process1"/>
    <dgm:cxn modelId="{A2A9D4E8-7B2A-436A-B75B-C24802E1F71C}" type="presOf" srcId="{76AECD46-AA33-4C7C-B82E-0210E3A1A2A9}" destId="{DDEDCCFA-1CB5-45BD-AC9A-B5A795580A1C}" srcOrd="1" destOrd="0" presId="urn:microsoft.com/office/officeart/2005/8/layout/process1"/>
    <dgm:cxn modelId="{02695EB8-4DA5-40E8-B2D2-476368DE842B}" srcId="{78B2C9D6-66DC-4FA9-8F5E-C5D75DF40391}" destId="{522188CA-8E83-4031-B85A-A51F1DE81ED3}" srcOrd="2" destOrd="0" parTransId="{77E7039B-CC97-429B-9CF2-09620009C7FC}" sibTransId="{EFB74A51-C654-4725-9D46-42976F55B5A9}"/>
    <dgm:cxn modelId="{1173EF80-F9D4-4BCF-A77C-010740472A76}" type="presOf" srcId="{4AF11F17-D35B-4B6B-9F06-AB17BA092E7E}" destId="{D204E680-F42B-4155-95B2-F2EF7826644D}" srcOrd="0" destOrd="0" presId="urn:microsoft.com/office/officeart/2005/8/layout/process1"/>
    <dgm:cxn modelId="{EF56F5E3-1DF7-4AAC-84D4-68E97F2998B8}" type="presOf" srcId="{4AF11F17-D35B-4B6B-9F06-AB17BA092E7E}" destId="{4B99A9BC-A808-4F22-8BBA-5637E2EFAF72}" srcOrd="1" destOrd="0" presId="urn:microsoft.com/office/officeart/2005/8/layout/process1"/>
    <dgm:cxn modelId="{7ECECA33-C2D1-41B5-998B-2788864B0793}" type="presOf" srcId="{45CBEBA5-3510-414B-8371-B14A5AC7C5C8}" destId="{9CF69043-BA49-417D-A815-6B3E8D0E92F7}" srcOrd="0" destOrd="0" presId="urn:microsoft.com/office/officeart/2005/8/layout/process1"/>
    <dgm:cxn modelId="{E2B1F19C-0923-472C-BAE4-28E17387BE6C}" type="presOf" srcId="{76AECD46-AA33-4C7C-B82E-0210E3A1A2A9}" destId="{F1164FA2-FBB6-4B3F-ADC6-BD37D5EFC335}" srcOrd="0" destOrd="0" presId="urn:microsoft.com/office/officeart/2005/8/layout/process1"/>
    <dgm:cxn modelId="{3D98F798-6658-42E1-BBD5-B5A15150230C}" type="presOf" srcId="{522188CA-8E83-4031-B85A-A51F1DE81ED3}" destId="{314BAB53-6EA3-4643-94E1-DD862D999B38}" srcOrd="0" destOrd="0" presId="urn:microsoft.com/office/officeart/2005/8/layout/process1"/>
    <dgm:cxn modelId="{B9E30745-5FAD-4169-A1FD-32703C8FC544}" srcId="{78B2C9D6-66DC-4FA9-8F5E-C5D75DF40391}" destId="{45CBEBA5-3510-414B-8371-B14A5AC7C5C8}" srcOrd="0" destOrd="0" parTransId="{7497C93B-17A5-4280-A91C-D61892E6EF85}" sibTransId="{76AECD46-AA33-4C7C-B82E-0210E3A1A2A9}"/>
    <dgm:cxn modelId="{E59E5728-D454-4E14-84FD-BE878EC2CC92}" srcId="{78B2C9D6-66DC-4FA9-8F5E-C5D75DF40391}" destId="{C2BE2E96-6803-4A09-930B-4390C6F9507E}" srcOrd="1" destOrd="0" parTransId="{30C802E0-A039-475A-B9FA-AE5D22D9D5EB}" sibTransId="{4AF11F17-D35B-4B6B-9F06-AB17BA092E7E}"/>
    <dgm:cxn modelId="{82C62A8C-1455-4BCA-97A7-DB2D624C608C}" type="presParOf" srcId="{8BC57A6A-2138-49B9-B2A6-C93B14D48201}" destId="{9CF69043-BA49-417D-A815-6B3E8D0E92F7}" srcOrd="0" destOrd="0" presId="urn:microsoft.com/office/officeart/2005/8/layout/process1"/>
    <dgm:cxn modelId="{F1A3CC34-A169-47D9-88A7-ABE5444C9CAF}" type="presParOf" srcId="{8BC57A6A-2138-49B9-B2A6-C93B14D48201}" destId="{F1164FA2-FBB6-4B3F-ADC6-BD37D5EFC335}" srcOrd="1" destOrd="0" presId="urn:microsoft.com/office/officeart/2005/8/layout/process1"/>
    <dgm:cxn modelId="{A851FB06-8C2A-4811-8B94-EBF6E56CC107}" type="presParOf" srcId="{F1164FA2-FBB6-4B3F-ADC6-BD37D5EFC335}" destId="{DDEDCCFA-1CB5-45BD-AC9A-B5A795580A1C}" srcOrd="0" destOrd="0" presId="urn:microsoft.com/office/officeart/2005/8/layout/process1"/>
    <dgm:cxn modelId="{F9AEE80F-FCC3-4880-813B-43C0F99ABCAA}" type="presParOf" srcId="{8BC57A6A-2138-49B9-B2A6-C93B14D48201}" destId="{92F5B5C1-0B1D-4E3D-BECC-3D443FC20027}" srcOrd="2" destOrd="0" presId="urn:microsoft.com/office/officeart/2005/8/layout/process1"/>
    <dgm:cxn modelId="{D5B54AA5-6824-4D95-85D6-39ACA381A1D4}" type="presParOf" srcId="{8BC57A6A-2138-49B9-B2A6-C93B14D48201}" destId="{D204E680-F42B-4155-95B2-F2EF7826644D}" srcOrd="3" destOrd="0" presId="urn:microsoft.com/office/officeart/2005/8/layout/process1"/>
    <dgm:cxn modelId="{B8A8C4BC-82F8-4A22-98AF-158D6DD0D1BF}" type="presParOf" srcId="{D204E680-F42B-4155-95B2-F2EF7826644D}" destId="{4B99A9BC-A808-4F22-8BBA-5637E2EFAF72}" srcOrd="0" destOrd="0" presId="urn:microsoft.com/office/officeart/2005/8/layout/process1"/>
    <dgm:cxn modelId="{2AABC538-2BD7-443C-91A9-BE958394A260}" type="presParOf" srcId="{8BC57A6A-2138-49B9-B2A6-C93B14D48201}" destId="{314BAB53-6EA3-4643-94E1-DD862D999B3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ED9DBD-147B-462E-89B3-B77F5AFBACFE}" type="doc">
      <dgm:prSet loTypeId="urn:microsoft.com/office/officeart/2005/8/layout/hProcess3" loCatId="process" qsTypeId="urn:microsoft.com/office/officeart/2005/8/quickstyle/simple1" qsCatId="simple" csTypeId="urn:microsoft.com/office/officeart/2005/8/colors/accent1_2" csCatId="accent1" phldr="1"/>
      <dgm:spPr/>
    </dgm:pt>
    <dgm:pt modelId="{1A877A2D-D313-4614-B0DB-002BCE4C67FD}">
      <dgm:prSet phldrT="[Text]"/>
      <dgm:spPr/>
      <dgm:t>
        <a:bodyPr/>
        <a:lstStyle/>
        <a:p>
          <a:r>
            <a:rPr lang="en-US" dirty="0" smtClean="0">
              <a:solidFill>
                <a:schemeClr val="bg1"/>
              </a:solidFill>
            </a:rPr>
            <a:t>Ongoing security audits</a:t>
          </a:r>
          <a:endParaRPr lang="en-US" dirty="0">
            <a:solidFill>
              <a:schemeClr val="bg1"/>
            </a:solidFill>
          </a:endParaRPr>
        </a:p>
      </dgm:t>
    </dgm:pt>
    <dgm:pt modelId="{B19F486F-07C4-4C8A-8BB1-50CAF33151C7}" type="parTrans" cxnId="{B36BC9B5-6BD4-49A6-9E81-9A9ECD7BE7D4}">
      <dgm:prSet/>
      <dgm:spPr/>
      <dgm:t>
        <a:bodyPr/>
        <a:lstStyle/>
        <a:p>
          <a:endParaRPr lang="en-US"/>
        </a:p>
      </dgm:t>
    </dgm:pt>
    <dgm:pt modelId="{451DFC50-C6A3-43AE-9359-BCCD9E270CF3}" type="sibTrans" cxnId="{B36BC9B5-6BD4-49A6-9E81-9A9ECD7BE7D4}">
      <dgm:prSet/>
      <dgm:spPr/>
      <dgm:t>
        <a:bodyPr/>
        <a:lstStyle/>
        <a:p>
          <a:endParaRPr lang="en-US"/>
        </a:p>
      </dgm:t>
    </dgm:pt>
    <dgm:pt modelId="{59174A85-7BF4-4D16-AF4F-24CA52DA0F7E}" type="pres">
      <dgm:prSet presAssocID="{31ED9DBD-147B-462E-89B3-B77F5AFBACFE}" presName="Name0" presStyleCnt="0">
        <dgm:presLayoutVars>
          <dgm:dir/>
          <dgm:animLvl val="lvl"/>
          <dgm:resizeHandles val="exact"/>
        </dgm:presLayoutVars>
      </dgm:prSet>
      <dgm:spPr/>
    </dgm:pt>
    <dgm:pt modelId="{627EFD53-64E7-4C69-A3F4-BAF963A4A520}" type="pres">
      <dgm:prSet presAssocID="{31ED9DBD-147B-462E-89B3-B77F5AFBACFE}" presName="dummy" presStyleCnt="0"/>
      <dgm:spPr/>
    </dgm:pt>
    <dgm:pt modelId="{0E0821B9-E1C4-44A4-87AE-40AF31CCAD8B}" type="pres">
      <dgm:prSet presAssocID="{31ED9DBD-147B-462E-89B3-B77F5AFBACFE}" presName="linH" presStyleCnt="0"/>
      <dgm:spPr/>
    </dgm:pt>
    <dgm:pt modelId="{54245B1E-C116-439C-B925-16B03C85B025}" type="pres">
      <dgm:prSet presAssocID="{31ED9DBD-147B-462E-89B3-B77F5AFBACFE}" presName="padding1" presStyleCnt="0"/>
      <dgm:spPr/>
    </dgm:pt>
    <dgm:pt modelId="{B4399DE3-A950-4AD7-9BA6-6465E37F9122}" type="pres">
      <dgm:prSet presAssocID="{1A877A2D-D313-4614-B0DB-002BCE4C67FD}" presName="linV" presStyleCnt="0"/>
      <dgm:spPr/>
    </dgm:pt>
    <dgm:pt modelId="{7DF30718-5AE5-49CF-AF3D-9B671EDAB9F4}" type="pres">
      <dgm:prSet presAssocID="{1A877A2D-D313-4614-B0DB-002BCE4C67FD}" presName="spVertical1" presStyleCnt="0"/>
      <dgm:spPr/>
    </dgm:pt>
    <dgm:pt modelId="{11887228-3B08-49B3-AAAE-5A3F41A64301}" type="pres">
      <dgm:prSet presAssocID="{1A877A2D-D313-4614-B0DB-002BCE4C67FD}" presName="parTx" presStyleLbl="revTx" presStyleIdx="0" presStyleCnt="1">
        <dgm:presLayoutVars>
          <dgm:chMax val="0"/>
          <dgm:chPref val="0"/>
          <dgm:bulletEnabled val="1"/>
        </dgm:presLayoutVars>
      </dgm:prSet>
      <dgm:spPr/>
      <dgm:t>
        <a:bodyPr/>
        <a:lstStyle/>
        <a:p>
          <a:endParaRPr lang="en-US"/>
        </a:p>
      </dgm:t>
    </dgm:pt>
    <dgm:pt modelId="{99D4E7DA-5900-40E1-9874-79668938DD11}" type="pres">
      <dgm:prSet presAssocID="{1A877A2D-D313-4614-B0DB-002BCE4C67FD}" presName="spVertical2" presStyleCnt="0"/>
      <dgm:spPr/>
    </dgm:pt>
    <dgm:pt modelId="{6B981745-CE46-4653-8767-E032C8BAEEB4}" type="pres">
      <dgm:prSet presAssocID="{1A877A2D-D313-4614-B0DB-002BCE4C67FD}" presName="spVertical3" presStyleCnt="0"/>
      <dgm:spPr/>
    </dgm:pt>
    <dgm:pt modelId="{3D48EA5E-0CBF-45DB-89EC-0A9CFE36CC8F}" type="pres">
      <dgm:prSet presAssocID="{31ED9DBD-147B-462E-89B3-B77F5AFBACFE}" presName="padding2" presStyleCnt="0"/>
      <dgm:spPr/>
    </dgm:pt>
    <dgm:pt modelId="{594AE079-BA1D-4E1C-8938-D91130AA6A78}" type="pres">
      <dgm:prSet presAssocID="{31ED9DBD-147B-462E-89B3-B77F5AFBACFE}" presName="negArrow" presStyleCnt="0"/>
      <dgm:spPr/>
    </dgm:pt>
    <dgm:pt modelId="{D352EE50-729A-4B35-AE11-AE17020CE000}" type="pres">
      <dgm:prSet presAssocID="{31ED9DBD-147B-462E-89B3-B77F5AFBACFE}" presName="backgroundArrow" presStyleLbl="node1" presStyleIdx="0" presStyleCnt="1"/>
      <dgm:spPr/>
    </dgm:pt>
  </dgm:ptLst>
  <dgm:cxnLst>
    <dgm:cxn modelId="{B36BC9B5-6BD4-49A6-9E81-9A9ECD7BE7D4}" srcId="{31ED9DBD-147B-462E-89B3-B77F5AFBACFE}" destId="{1A877A2D-D313-4614-B0DB-002BCE4C67FD}" srcOrd="0" destOrd="0" parTransId="{B19F486F-07C4-4C8A-8BB1-50CAF33151C7}" sibTransId="{451DFC50-C6A3-43AE-9359-BCCD9E270CF3}"/>
    <dgm:cxn modelId="{7FF76AF8-9A8B-4E60-B956-F53E7A541208}" type="presOf" srcId="{1A877A2D-D313-4614-B0DB-002BCE4C67FD}" destId="{11887228-3B08-49B3-AAAE-5A3F41A64301}" srcOrd="0" destOrd="0" presId="urn:microsoft.com/office/officeart/2005/8/layout/hProcess3"/>
    <dgm:cxn modelId="{2E648B5F-AEE0-463C-A292-02226377508A}" type="presOf" srcId="{31ED9DBD-147B-462E-89B3-B77F5AFBACFE}" destId="{59174A85-7BF4-4D16-AF4F-24CA52DA0F7E}" srcOrd="0" destOrd="0" presId="urn:microsoft.com/office/officeart/2005/8/layout/hProcess3"/>
    <dgm:cxn modelId="{72E25595-4264-4BFA-9F53-DF0D31114F60}" type="presParOf" srcId="{59174A85-7BF4-4D16-AF4F-24CA52DA0F7E}" destId="{627EFD53-64E7-4C69-A3F4-BAF963A4A520}" srcOrd="0" destOrd="0" presId="urn:microsoft.com/office/officeart/2005/8/layout/hProcess3"/>
    <dgm:cxn modelId="{A276AF56-63ED-446F-86C5-27D37CE5DF7D}" type="presParOf" srcId="{59174A85-7BF4-4D16-AF4F-24CA52DA0F7E}" destId="{0E0821B9-E1C4-44A4-87AE-40AF31CCAD8B}" srcOrd="1" destOrd="0" presId="urn:microsoft.com/office/officeart/2005/8/layout/hProcess3"/>
    <dgm:cxn modelId="{116E16CC-EA14-41CA-B797-8D91C28251C9}" type="presParOf" srcId="{0E0821B9-E1C4-44A4-87AE-40AF31CCAD8B}" destId="{54245B1E-C116-439C-B925-16B03C85B025}" srcOrd="0" destOrd="0" presId="urn:microsoft.com/office/officeart/2005/8/layout/hProcess3"/>
    <dgm:cxn modelId="{4234F144-C990-41C2-B0A0-F01FA144B4AF}" type="presParOf" srcId="{0E0821B9-E1C4-44A4-87AE-40AF31CCAD8B}" destId="{B4399DE3-A950-4AD7-9BA6-6465E37F9122}" srcOrd="1" destOrd="0" presId="urn:microsoft.com/office/officeart/2005/8/layout/hProcess3"/>
    <dgm:cxn modelId="{19F281F4-C10E-4E53-A2B0-A4EA64A9AA0B}" type="presParOf" srcId="{B4399DE3-A950-4AD7-9BA6-6465E37F9122}" destId="{7DF30718-5AE5-49CF-AF3D-9B671EDAB9F4}" srcOrd="0" destOrd="0" presId="urn:microsoft.com/office/officeart/2005/8/layout/hProcess3"/>
    <dgm:cxn modelId="{9E6D17B2-A6B8-4CFF-81E0-7F44F3678AC4}" type="presParOf" srcId="{B4399DE3-A950-4AD7-9BA6-6465E37F9122}" destId="{11887228-3B08-49B3-AAAE-5A3F41A64301}" srcOrd="1" destOrd="0" presId="urn:microsoft.com/office/officeart/2005/8/layout/hProcess3"/>
    <dgm:cxn modelId="{ADCC07B0-5374-47F5-9C82-F1DEB46BA086}" type="presParOf" srcId="{B4399DE3-A950-4AD7-9BA6-6465E37F9122}" destId="{99D4E7DA-5900-40E1-9874-79668938DD11}" srcOrd="2" destOrd="0" presId="urn:microsoft.com/office/officeart/2005/8/layout/hProcess3"/>
    <dgm:cxn modelId="{5FE3AC9C-0469-4777-B751-58988B415ABE}" type="presParOf" srcId="{B4399DE3-A950-4AD7-9BA6-6465E37F9122}" destId="{6B981745-CE46-4653-8767-E032C8BAEEB4}" srcOrd="3" destOrd="0" presId="urn:microsoft.com/office/officeart/2005/8/layout/hProcess3"/>
    <dgm:cxn modelId="{8434BE05-7A26-4DC4-A772-AD931BA857E4}" type="presParOf" srcId="{0E0821B9-E1C4-44A4-87AE-40AF31CCAD8B}" destId="{3D48EA5E-0CBF-45DB-89EC-0A9CFE36CC8F}" srcOrd="2" destOrd="0" presId="urn:microsoft.com/office/officeart/2005/8/layout/hProcess3"/>
    <dgm:cxn modelId="{6195DD93-67E3-4716-B3EE-26F4BFCBEA4E}" type="presParOf" srcId="{0E0821B9-E1C4-44A4-87AE-40AF31CCAD8B}" destId="{594AE079-BA1D-4E1C-8938-D91130AA6A78}" srcOrd="3" destOrd="0" presId="urn:microsoft.com/office/officeart/2005/8/layout/hProcess3"/>
    <dgm:cxn modelId="{68742856-2B2C-45FA-AE74-660C3B855DB5}" type="presParOf" srcId="{0E0821B9-E1C4-44A4-87AE-40AF31CCAD8B}" destId="{D352EE50-729A-4B35-AE11-AE17020CE000}"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69043-BA49-417D-A815-6B3E8D0E92F7}">
      <dsp:nvSpPr>
        <dsp:cNvPr id="0" name=""/>
        <dsp:cNvSpPr/>
      </dsp:nvSpPr>
      <dsp:spPr>
        <a:xfrm>
          <a:off x="7204" y="1830371"/>
          <a:ext cx="2153298" cy="1291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EHR Generated Reports</a:t>
          </a:r>
          <a:endParaRPr lang="en-US" sz="2000" kern="1200" dirty="0"/>
        </a:p>
      </dsp:txBody>
      <dsp:txXfrm>
        <a:off x="45045" y="1868212"/>
        <a:ext cx="2077616" cy="1216297"/>
      </dsp:txXfrm>
    </dsp:sp>
    <dsp:sp modelId="{F1164FA2-FBB6-4B3F-ADC6-BD37D5EFC335}">
      <dsp:nvSpPr>
        <dsp:cNvPr id="0" name=""/>
        <dsp:cNvSpPr/>
      </dsp:nvSpPr>
      <dsp:spPr>
        <a:xfrm>
          <a:off x="2375832" y="2209352"/>
          <a:ext cx="456499" cy="5340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375832" y="2316156"/>
        <a:ext cx="319549" cy="320410"/>
      </dsp:txXfrm>
    </dsp:sp>
    <dsp:sp modelId="{92F5B5C1-0B1D-4E3D-BECC-3D443FC20027}">
      <dsp:nvSpPr>
        <dsp:cNvPr id="0" name=""/>
        <dsp:cNvSpPr/>
      </dsp:nvSpPr>
      <dsp:spPr>
        <a:xfrm>
          <a:off x="3021822" y="1830371"/>
          <a:ext cx="2153298" cy="1291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Impact on finances, patient care, and security</a:t>
          </a:r>
          <a:endParaRPr lang="en-US" sz="2000" kern="1200" dirty="0"/>
        </a:p>
      </dsp:txBody>
      <dsp:txXfrm>
        <a:off x="3059663" y="1868212"/>
        <a:ext cx="2077616" cy="1216297"/>
      </dsp:txXfrm>
    </dsp:sp>
    <dsp:sp modelId="{D204E680-F42B-4155-95B2-F2EF7826644D}">
      <dsp:nvSpPr>
        <dsp:cNvPr id="0" name=""/>
        <dsp:cNvSpPr/>
      </dsp:nvSpPr>
      <dsp:spPr>
        <a:xfrm>
          <a:off x="5390450" y="2209352"/>
          <a:ext cx="456499" cy="5340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390450" y="2316156"/>
        <a:ext cx="319549" cy="320410"/>
      </dsp:txXfrm>
    </dsp:sp>
    <dsp:sp modelId="{314BAB53-6EA3-4643-94E1-DD862D999B38}">
      <dsp:nvSpPr>
        <dsp:cNvPr id="0" name=""/>
        <dsp:cNvSpPr/>
      </dsp:nvSpPr>
      <dsp:spPr>
        <a:xfrm>
          <a:off x="6036440" y="1830371"/>
          <a:ext cx="2153298" cy="1291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Strategic plan adjustments</a:t>
          </a:r>
          <a:endParaRPr lang="en-US" sz="2000" kern="1200" dirty="0"/>
        </a:p>
      </dsp:txBody>
      <dsp:txXfrm>
        <a:off x="6074281" y="1868212"/>
        <a:ext cx="2077616" cy="1216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2EE50-729A-4B35-AE11-AE17020CE000}">
      <dsp:nvSpPr>
        <dsp:cNvPr id="0" name=""/>
        <dsp:cNvSpPr/>
      </dsp:nvSpPr>
      <dsp:spPr>
        <a:xfrm>
          <a:off x="0" y="18766"/>
          <a:ext cx="6502400" cy="1224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887228-3B08-49B3-AAAE-5A3F41A64301}">
      <dsp:nvSpPr>
        <dsp:cNvPr id="0" name=""/>
        <dsp:cNvSpPr/>
      </dsp:nvSpPr>
      <dsp:spPr>
        <a:xfrm>
          <a:off x="522816" y="324766"/>
          <a:ext cx="5664199" cy="6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rPr>
            <a:t>Ongoing security audits</a:t>
          </a:r>
          <a:endParaRPr lang="en-US" sz="1700" kern="1200" dirty="0">
            <a:solidFill>
              <a:schemeClr val="bg1"/>
            </a:solidFill>
          </a:endParaRPr>
        </a:p>
      </dsp:txBody>
      <dsp:txXfrm>
        <a:off x="522816" y="324766"/>
        <a:ext cx="5664199" cy="612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4/15/2018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4/15/2018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Welcome</a:t>
            </a:r>
            <a:r>
              <a:rPr lang="en-US" baseline="0" dirty="0" smtClean="0"/>
              <a:t> to this strategic planning session. The subject of this presentation is a recommendation for an organizational initiative to replace the hospital’s current Traditional Paper Record system with a modern Electronic Health Record system. </a:t>
            </a:r>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1</a:t>
            </a:fld>
            <a:endParaRPr lang="en-US"/>
          </a:p>
        </p:txBody>
      </p:sp>
    </p:spTree>
    <p:extLst>
      <p:ext uri="{BB962C8B-B14F-4D97-AF65-F5344CB8AC3E}">
        <p14:creationId xmlns:p14="http://schemas.microsoft.com/office/powerpoint/2010/main" val="597278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	Monitoring and controlling of the initiative will be primarily provided by data collection and reporting features of the new system. Data from the EHR reporting system will be analyzed by each department according to their respective areas of jurisdiction. During this analysis there will be ongoing security audits to confirm network</a:t>
            </a:r>
            <a:r>
              <a:rPr lang="en-US" sz="1200" b="0" i="0" u="none" strike="noStrike" kern="1200" baseline="0" dirty="0" smtClean="0">
                <a:solidFill>
                  <a:schemeClr val="tx1"/>
                </a:solidFill>
                <a:effectLst/>
                <a:latin typeface="+mn-lt"/>
                <a:ea typeface="+mn-ea"/>
                <a:cs typeface="+mn-cs"/>
              </a:rPr>
              <a:t> security. </a:t>
            </a:r>
            <a:r>
              <a:rPr lang="en-US" sz="1200" b="0" i="0" u="none" strike="noStrike" kern="1200" dirty="0" smtClean="0">
                <a:solidFill>
                  <a:schemeClr val="tx1"/>
                </a:solidFill>
                <a:effectLst/>
                <a:latin typeface="+mn-lt"/>
                <a:ea typeface="+mn-ea"/>
                <a:cs typeface="+mn-cs"/>
              </a:rPr>
              <a:t>The strategic team will use the analyzed data to make adjustments to the strategic plans of the organization.  </a:t>
            </a:r>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10</a:t>
            </a:fld>
            <a:endParaRPr lang="en-US"/>
          </a:p>
        </p:txBody>
      </p:sp>
    </p:spTree>
    <p:extLst>
      <p:ext uri="{BB962C8B-B14F-4D97-AF65-F5344CB8AC3E}">
        <p14:creationId xmlns:p14="http://schemas.microsoft.com/office/powerpoint/2010/main" val="2067181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	To fully consider the </a:t>
            </a:r>
            <a:r>
              <a:rPr lang="en-US" baseline="0" dirty="0" smtClean="0"/>
              <a:t>organizational initiative to convert from an existing TPR system to an EHR system, this presentation will cover several applicable topics: </a:t>
            </a:r>
          </a:p>
          <a:p>
            <a:pPr marL="0" indent="0">
              <a:buFont typeface="+mj-lt"/>
              <a:buNone/>
            </a:pPr>
            <a:endParaRPr lang="en-US" baseline="0" dirty="0" smtClean="0"/>
          </a:p>
          <a:p>
            <a:pPr marL="228600" indent="-228600">
              <a:buFont typeface="+mj-lt"/>
              <a:buAutoNum type="arabicPeriod"/>
            </a:pPr>
            <a:r>
              <a:rPr lang="en-US" dirty="0" smtClean="0"/>
              <a:t>Summary of Initiative			</a:t>
            </a:r>
          </a:p>
          <a:p>
            <a:pPr marL="228600" indent="-228600">
              <a:buFont typeface="+mj-lt"/>
              <a:buAutoNum type="arabicPeriod"/>
            </a:pPr>
            <a:r>
              <a:rPr lang="en-US" dirty="0" smtClean="0"/>
              <a:t>Stakeholders and Justification</a:t>
            </a:r>
          </a:p>
          <a:p>
            <a:pPr marL="228600" indent="-228600">
              <a:buFont typeface="+mj-lt"/>
              <a:buAutoNum type="arabicPeriod"/>
            </a:pPr>
            <a:r>
              <a:rPr lang="en-US" dirty="0" smtClean="0"/>
              <a:t>Existing Process – TPR System</a:t>
            </a:r>
          </a:p>
          <a:p>
            <a:pPr marL="228600" indent="-228600">
              <a:buFont typeface="+mj-lt"/>
              <a:buAutoNum type="arabicPeriod"/>
            </a:pPr>
            <a:r>
              <a:rPr lang="en-US" dirty="0" smtClean="0"/>
              <a:t>Solutions to Process – EHR System</a:t>
            </a:r>
          </a:p>
          <a:p>
            <a:pPr marL="228600" indent="-228600">
              <a:buFont typeface="+mj-lt"/>
              <a:buAutoNum type="arabicPeriod"/>
            </a:pPr>
            <a:r>
              <a:rPr lang="en-US" dirty="0" smtClean="0"/>
              <a:t>Feasibility of Initiative</a:t>
            </a:r>
          </a:p>
          <a:p>
            <a:pPr marL="228600" indent="-228600">
              <a:buFont typeface="+mj-lt"/>
              <a:buAutoNum type="arabicPeriod"/>
            </a:pPr>
            <a:r>
              <a:rPr lang="en-US" dirty="0" smtClean="0"/>
              <a:t>Impacts of Initiative</a:t>
            </a:r>
          </a:p>
          <a:p>
            <a:pPr marL="228600" indent="-228600">
              <a:buFont typeface="+mj-lt"/>
              <a:buAutoNum type="arabicPeriod"/>
            </a:pPr>
            <a:r>
              <a:rPr lang="en-US" dirty="0" smtClean="0"/>
              <a:t>Implementation and Deployment</a:t>
            </a:r>
          </a:p>
          <a:p>
            <a:pPr marL="228600" indent="-228600">
              <a:buFont typeface="+mj-lt"/>
              <a:buAutoNum type="arabicPeriod"/>
            </a:pPr>
            <a:r>
              <a:rPr lang="en-US" dirty="0" smtClean="0"/>
              <a:t>Monitoring and Controlling Processes</a:t>
            </a:r>
          </a:p>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2</a:t>
            </a:fld>
            <a:endParaRPr lang="en-US"/>
          </a:p>
        </p:txBody>
      </p:sp>
    </p:spTree>
    <p:extLst>
      <p:ext uri="{BB962C8B-B14F-4D97-AF65-F5344CB8AC3E}">
        <p14:creationId xmlns:p14="http://schemas.microsoft.com/office/powerpoint/2010/main" val="12031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Due to the many benefits of an EHR</a:t>
            </a:r>
            <a:r>
              <a:rPr lang="en-US" baseline="0" dirty="0" smtClean="0"/>
              <a:t> system compared to a TPR system, the hospital should immediately begin the conversion process.  Some of these benefits include </a:t>
            </a:r>
            <a:r>
              <a:rPr lang="en-US" sz="1200" b="0" i="0" u="none" strike="noStrike" kern="1200" dirty="0" smtClean="0">
                <a:solidFill>
                  <a:schemeClr val="tx1"/>
                </a:solidFill>
                <a:effectLst/>
                <a:latin typeface="+mn-lt"/>
                <a:ea typeface="+mn-ea"/>
                <a:cs typeface="+mn-cs"/>
              </a:rPr>
              <a:t>superior record keeping, government incentives, cost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savings, and improved patient care. </a:t>
            </a:r>
            <a:r>
              <a:rPr lang="en-US" sz="1200" b="0" i="0" u="none" strike="noStrike" kern="1200" baseline="0" dirty="0" smtClean="0">
                <a:solidFill>
                  <a:schemeClr val="tx1"/>
                </a:solidFill>
                <a:effectLst/>
                <a:latin typeface="+mn-lt"/>
                <a:ea typeface="+mn-ea"/>
                <a:cs typeface="+mn-cs"/>
              </a:rPr>
              <a:t> The process will require involvement from several stakeholders within the company to ensure coordination and seamless transition to the new process.  While some constraints and risks exist, a successful implementation of an EHR system will result several positive impacts on the organization. After successful implementation, the system will be monitored and controlled through a variety of data-collecting and reporting features built into the EHR software. </a:t>
            </a:r>
          </a:p>
        </p:txBody>
      </p:sp>
      <p:sp>
        <p:nvSpPr>
          <p:cNvPr id="4" name="Slide Number Placeholder 3"/>
          <p:cNvSpPr>
            <a:spLocks noGrp="1"/>
          </p:cNvSpPr>
          <p:nvPr>
            <p:ph type="sldNum" sz="quarter" idx="10"/>
          </p:nvPr>
        </p:nvSpPr>
        <p:spPr/>
        <p:txBody>
          <a:bodyPr/>
          <a:lstStyle/>
          <a:p>
            <a:fld id="{9555D449-B875-4B8D-8E66-224D27E54C9A}" type="slidenum">
              <a:rPr lang="en-US" smtClean="0"/>
              <a:t>3</a:t>
            </a:fld>
            <a:endParaRPr lang="en-US"/>
          </a:p>
        </p:txBody>
      </p:sp>
    </p:spTree>
    <p:extLst>
      <p:ext uri="{BB962C8B-B14F-4D97-AF65-F5344CB8AC3E}">
        <p14:creationId xmlns:p14="http://schemas.microsoft.com/office/powerpoint/2010/main" val="1113719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	There are several internal stakeholders who will be involved in this organizational initiative. </a:t>
            </a:r>
          </a:p>
          <a:p>
            <a:pPr rtl="0"/>
            <a:r>
              <a:rPr lang="en-US" sz="1200" b="0" i="0" u="none" strike="noStrike" kern="1200" dirty="0" smtClean="0">
                <a:solidFill>
                  <a:schemeClr val="tx1"/>
                </a:solidFill>
                <a:effectLst/>
                <a:latin typeface="+mn-lt"/>
                <a:ea typeface="+mn-ea"/>
                <a:cs typeface="+mn-cs"/>
              </a:rPr>
              <a:t>	One important stakeholder is the Health Information Manager. The HIM will oversee the IT department in security, integration, hardware and software issues.</a:t>
            </a:r>
            <a:endParaRPr lang="en-US" b="0" dirty="0" smtClean="0">
              <a:effectLst/>
            </a:endParaRPr>
          </a:p>
          <a:p>
            <a:pPr rtl="0"/>
            <a:r>
              <a:rPr lang="en-US" sz="1200" b="0" i="0" u="none" strike="noStrike" kern="1200" dirty="0" smtClean="0">
                <a:solidFill>
                  <a:schemeClr val="tx1"/>
                </a:solidFill>
                <a:effectLst/>
                <a:latin typeface="+mn-lt"/>
                <a:ea typeface="+mn-ea"/>
                <a:cs typeface="+mn-cs"/>
              </a:rPr>
              <a:t>	Another key stakeholder is the Director of Nursing. The nursing director and the staff of nurses will be interested in the functionality and features of the new system. </a:t>
            </a:r>
            <a:endParaRPr lang="en-US" b="0" dirty="0" smtClean="0">
              <a:effectLst/>
            </a:endParaRPr>
          </a:p>
          <a:p>
            <a:pPr rtl="0"/>
            <a:r>
              <a:rPr lang="en-US" sz="1200" b="0" i="0" u="none" strike="noStrike" kern="1200" dirty="0" smtClean="0">
                <a:solidFill>
                  <a:schemeClr val="tx1"/>
                </a:solidFill>
                <a:effectLst/>
                <a:latin typeface="+mn-lt"/>
                <a:ea typeface="+mn-ea"/>
                <a:cs typeface="+mn-cs"/>
              </a:rPr>
              <a:t>	A third key stakeholder is the Chief Medical Officer. The CMO will provide input regarding how the EHR system will ultimately improve quality of care at the hospital. </a:t>
            </a:r>
            <a:endParaRPr lang="en-US" b="0" dirty="0" smtClean="0">
              <a:effectLst/>
            </a:endParaRPr>
          </a:p>
          <a:p>
            <a:pPr rtl="0"/>
            <a:r>
              <a:rPr lang="en-US" sz="1200" b="0" i="0" u="none" strike="noStrike" kern="1200" dirty="0" smtClean="0">
                <a:solidFill>
                  <a:schemeClr val="tx1"/>
                </a:solidFill>
                <a:effectLst/>
                <a:latin typeface="+mn-lt"/>
                <a:ea typeface="+mn-ea"/>
                <a:cs typeface="+mn-cs"/>
              </a:rPr>
              <a:t>	The Chief Financial Officer will also be involved. He will provide input regarding costs and profitability of the system. </a:t>
            </a:r>
            <a:endParaRPr lang="en-US" b="0" dirty="0" smtClean="0">
              <a:effectLst/>
            </a:endParaRPr>
          </a:p>
          <a:p>
            <a:pPr rtl="0"/>
            <a:r>
              <a:rPr lang="en-US" sz="1200" b="0" i="0" u="none" strike="noStrike" kern="1200" dirty="0" smtClean="0">
                <a:solidFill>
                  <a:schemeClr val="tx1"/>
                </a:solidFill>
                <a:effectLst/>
                <a:latin typeface="+mn-lt"/>
                <a:ea typeface="+mn-ea"/>
                <a:cs typeface="+mn-cs"/>
              </a:rPr>
              <a:t>	The Director of Support Services will be heavily involved in the process of training employees on use of the new system. </a:t>
            </a:r>
            <a:endParaRPr lang="en-US" b="0" dirty="0" smtClean="0">
              <a:effectLst/>
            </a:endParaRPr>
          </a:p>
          <a:p>
            <a:pPr rtl="0"/>
            <a:r>
              <a:rPr lang="en-US" sz="1200" b="0" i="0" u="none" strike="noStrike" kern="1200" dirty="0" smtClean="0">
                <a:solidFill>
                  <a:schemeClr val="tx1"/>
                </a:solidFill>
                <a:effectLst/>
                <a:latin typeface="+mn-lt"/>
                <a:ea typeface="+mn-ea"/>
                <a:cs typeface="+mn-cs"/>
              </a:rPr>
              <a:t>	Other stakeholders include the owner and the Chief Executive Officer who will assist in general oversight and public relations.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4</a:t>
            </a:fld>
            <a:endParaRPr lang="en-US"/>
          </a:p>
        </p:txBody>
      </p:sp>
    </p:spTree>
    <p:extLst>
      <p:ext uri="{BB962C8B-B14F-4D97-AF65-F5344CB8AC3E}">
        <p14:creationId xmlns:p14="http://schemas.microsoft.com/office/powerpoint/2010/main" val="376303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	The existing process being performed today is the use of TPR system. A TPR system involves paper records being managed on site by the administrative staff. The process includes: obtaining handwritten records from patients; filing and organizing paper records; and transmitting records via fax machines or mail. Because</a:t>
            </a:r>
            <a:r>
              <a:rPr lang="en-US" sz="1200" b="0" i="0" u="none" strike="noStrike" kern="1200" baseline="0" dirty="0" smtClean="0">
                <a:solidFill>
                  <a:schemeClr val="tx1"/>
                </a:solidFill>
                <a:effectLst/>
                <a:latin typeface="+mn-lt"/>
                <a:ea typeface="+mn-ea"/>
                <a:cs typeface="+mn-cs"/>
              </a:rPr>
              <a:t> of the weaknesses, a TPR system is costly, time consuming, and inhibiting of patient care.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5</a:t>
            </a:fld>
            <a:endParaRPr lang="en-US"/>
          </a:p>
        </p:txBody>
      </p:sp>
    </p:spTree>
    <p:extLst>
      <p:ext uri="{BB962C8B-B14F-4D97-AF65-F5344CB8AC3E}">
        <p14:creationId xmlns:p14="http://schemas.microsoft.com/office/powerpoint/2010/main" val="158041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	A modern EHR system offers several solutions that it make it vastly superior to</a:t>
            </a:r>
            <a:r>
              <a:rPr lang="en-US" sz="1200" b="0" i="0" u="none" strike="noStrike" kern="1200" baseline="0" dirty="0" smtClean="0">
                <a:solidFill>
                  <a:schemeClr val="tx1"/>
                </a:solidFill>
                <a:effectLst/>
                <a:latin typeface="+mn-lt"/>
                <a:ea typeface="+mn-ea"/>
                <a:cs typeface="+mn-cs"/>
              </a:rPr>
              <a:t> TPR. </a:t>
            </a:r>
            <a:r>
              <a:rPr lang="en-US" sz="1200" b="0" i="0" u="none" strike="noStrike" kern="1200" dirty="0" smtClean="0">
                <a:solidFill>
                  <a:schemeClr val="tx1"/>
                </a:solidFill>
                <a:effectLst/>
                <a:latin typeface="+mn-lt"/>
                <a:ea typeface="+mn-ea"/>
                <a:cs typeface="+mn-cs"/>
              </a:rPr>
              <a:t>These solutions include: records being stored in electronic databases; software solutions to improve patient care; encryption features for electronic transmission of records; and the ability of physicians to</a:t>
            </a:r>
            <a:r>
              <a:rPr lang="en-US" sz="1200" b="0" i="0" u="none" strike="noStrike" kern="1200" baseline="0" dirty="0" smtClean="0">
                <a:solidFill>
                  <a:schemeClr val="tx1"/>
                </a:solidFill>
                <a:effectLst/>
                <a:latin typeface="+mn-lt"/>
                <a:ea typeface="+mn-ea"/>
                <a:cs typeface="+mn-cs"/>
              </a:rPr>
              <a:t> access patient records remotely.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6</a:t>
            </a:fld>
            <a:endParaRPr lang="en-US"/>
          </a:p>
        </p:txBody>
      </p:sp>
    </p:spTree>
    <p:extLst>
      <p:ext uri="{BB962C8B-B14F-4D97-AF65-F5344CB8AC3E}">
        <p14:creationId xmlns:p14="http://schemas.microsoft.com/office/powerpoint/2010/main" val="2238705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	The organizational initiative to adopt an EHR system will involve some constraints and risks, however the initiative is both feasible and necessary for the organization. </a:t>
            </a:r>
            <a:endParaRPr lang="en-US" b="0" dirty="0" smtClean="0">
              <a:effectLst/>
            </a:endParaRPr>
          </a:p>
          <a:p>
            <a:pPr rtl="0"/>
            <a:r>
              <a:rPr lang="en-US" sz="1200" b="0" i="0" u="none" strike="noStrike" kern="1200" dirty="0" smtClean="0">
                <a:solidFill>
                  <a:schemeClr val="tx1"/>
                </a:solidFill>
                <a:effectLst/>
                <a:latin typeface="+mn-lt"/>
                <a:ea typeface="+mn-ea"/>
                <a:cs typeface="+mn-cs"/>
              </a:rPr>
              <a:t>	Some constraints affecting feasibility that should be considered are: capital to pay for the initiative; a process of converting legacy data to new system; and the cost of providing training for all employees. </a:t>
            </a:r>
            <a:endParaRPr lang="en-US" b="0" dirty="0" smtClean="0">
              <a:effectLst/>
            </a:endParaRPr>
          </a:p>
          <a:p>
            <a:pPr rtl="0"/>
            <a:r>
              <a:rPr lang="en-US" sz="1200" b="0" i="0" u="none" strike="noStrike" kern="1200" dirty="0" smtClean="0">
                <a:solidFill>
                  <a:schemeClr val="tx1"/>
                </a:solidFill>
                <a:effectLst/>
                <a:latin typeface="+mn-lt"/>
                <a:ea typeface="+mn-ea"/>
                <a:cs typeface="+mn-cs"/>
              </a:rPr>
              <a:t>	Some of the risks that should be considered are: risks to network security affecting PHI; and risk of technical issues arising during the initiative.  Despite these risks and constraints</a:t>
            </a:r>
            <a:r>
              <a:rPr lang="en-US" sz="1200" b="0" i="0" u="none" strike="noStrike" kern="1200" baseline="0" dirty="0" smtClean="0">
                <a:solidFill>
                  <a:schemeClr val="tx1"/>
                </a:solidFill>
                <a:effectLst/>
                <a:latin typeface="+mn-lt"/>
                <a:ea typeface="+mn-ea"/>
                <a:cs typeface="+mn-cs"/>
              </a:rPr>
              <a:t> it is still feasible for the organization to take on this initiative.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7</a:t>
            </a:fld>
            <a:endParaRPr lang="en-US"/>
          </a:p>
        </p:txBody>
      </p:sp>
    </p:spTree>
    <p:extLst>
      <p:ext uri="{BB962C8B-B14F-4D97-AF65-F5344CB8AC3E}">
        <p14:creationId xmlns:p14="http://schemas.microsoft.com/office/powerpoint/2010/main" val="259138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	The completion of the initiative will have several impacts for the hospital. Some external impacts are: a more robust electronic network that can interact with other providers; and an increase in competitive advantage in the market over hospitals that haven’t yet adopted an EHR system. </a:t>
            </a:r>
            <a:endParaRPr lang="en-US" b="0" dirty="0" smtClean="0">
              <a:effectLst/>
            </a:endParaRPr>
          </a:p>
          <a:p>
            <a:pPr rtl="0"/>
            <a:r>
              <a:rPr lang="en-US" sz="1200" b="0" i="0" u="none" strike="noStrike" kern="1200" dirty="0" smtClean="0">
                <a:solidFill>
                  <a:schemeClr val="tx1"/>
                </a:solidFill>
                <a:effectLst/>
                <a:latin typeface="+mn-lt"/>
                <a:ea typeface="+mn-ea"/>
                <a:cs typeface="+mn-cs"/>
              </a:rPr>
              <a:t>	Some internal impacts of the new EHR system on the hospital are: improved patient care through software features; profit increases from fewer errors and duplications; and improved record portability through database and encryption features.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8</a:t>
            </a:fld>
            <a:endParaRPr lang="en-US"/>
          </a:p>
        </p:txBody>
      </p:sp>
    </p:spTree>
    <p:extLst>
      <p:ext uri="{BB962C8B-B14F-4D97-AF65-F5344CB8AC3E}">
        <p14:creationId xmlns:p14="http://schemas.microsoft.com/office/powerpoint/2010/main" val="970914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	The strategy for implementation of the new EHR system includes: several security audits; hardware and infrastructure updates; incorporation of legacy data; and execution of a company-wide training plan for the new system. </a:t>
            </a:r>
            <a:endParaRPr lang="en-US" b="0" dirty="0" smtClean="0">
              <a:effectLst/>
            </a:endParaRPr>
          </a:p>
          <a:p>
            <a:pPr rtl="0"/>
            <a:r>
              <a:rPr lang="en-US" sz="1200" b="0" i="0" u="none" strike="noStrike" kern="1200" dirty="0" smtClean="0">
                <a:solidFill>
                  <a:schemeClr val="tx1"/>
                </a:solidFill>
                <a:effectLst/>
                <a:latin typeface="+mn-lt"/>
                <a:ea typeface="+mn-ea"/>
                <a:cs typeface="+mn-cs"/>
              </a:rPr>
              <a:t>	Deployment will take place over three phases. The first phase will include capabilities analysis of network, finances, and hardware. </a:t>
            </a:r>
            <a:endParaRPr lang="en-US" b="0" dirty="0" smtClean="0">
              <a:effectLst/>
            </a:endParaRPr>
          </a:p>
          <a:p>
            <a:pPr rtl="0"/>
            <a:r>
              <a:rPr lang="en-US" sz="1200" b="0" i="0" u="none" strike="noStrike" kern="1200" dirty="0" smtClean="0">
                <a:solidFill>
                  <a:schemeClr val="tx1"/>
                </a:solidFill>
                <a:effectLst/>
                <a:latin typeface="+mn-lt"/>
                <a:ea typeface="+mn-ea"/>
                <a:cs typeface="+mn-cs"/>
              </a:rPr>
              <a:t>	The second phase will include hardware upgrades; data conversion to central repository; security system upgrades; and launch of training program. </a:t>
            </a:r>
            <a:endParaRPr lang="en-US" b="0" dirty="0" smtClean="0">
              <a:effectLst/>
            </a:endParaRPr>
          </a:p>
          <a:p>
            <a:pPr rtl="0"/>
            <a:r>
              <a:rPr lang="en-US" sz="1200" b="0" i="0" u="none" strike="noStrike" kern="1200" dirty="0" smtClean="0">
                <a:solidFill>
                  <a:schemeClr val="tx1"/>
                </a:solidFill>
                <a:effectLst/>
                <a:latin typeface="+mn-lt"/>
                <a:ea typeface="+mn-ea"/>
                <a:cs typeface="+mn-cs"/>
              </a:rPr>
              <a:t>	The third phase of deployment will involve software installation and configuration on all hospital devices; creation of login credentials for employees; and a series of tests to confirm functionality and security.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9</a:t>
            </a:fld>
            <a:endParaRPr lang="en-US"/>
          </a:p>
        </p:txBody>
      </p:sp>
    </p:spTree>
    <p:extLst>
      <p:ext uri="{BB962C8B-B14F-4D97-AF65-F5344CB8AC3E}">
        <p14:creationId xmlns:p14="http://schemas.microsoft.com/office/powerpoint/2010/main" val="804019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smtClean="0"/>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4/15/2018</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4/15/2018</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4/15/2018</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smtClean="0"/>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4/15/2018</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4/15/2018</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4/15/2018</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4/15/2018</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4/15/2018</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6224" y="1295400"/>
            <a:ext cx="4098175" cy="2339180"/>
          </a:xfrm>
        </p:spPr>
        <p:txBody>
          <a:bodyPr/>
          <a:lstStyle/>
          <a:p>
            <a:pPr algn="ctr"/>
            <a:r>
              <a:rPr lang="en-US" dirty="0" smtClean="0"/>
              <a:t>Conversion from TPR to EHR</a:t>
            </a:r>
            <a:endParaRPr lang="en-US" dirty="0"/>
          </a:p>
        </p:txBody>
      </p:sp>
      <p:sp>
        <p:nvSpPr>
          <p:cNvPr id="3" name="Subtitle 2"/>
          <p:cNvSpPr>
            <a:spLocks noGrp="1"/>
          </p:cNvSpPr>
          <p:nvPr>
            <p:ph type="subTitle" idx="1"/>
          </p:nvPr>
        </p:nvSpPr>
        <p:spPr>
          <a:xfrm>
            <a:off x="381000" y="4495800"/>
            <a:ext cx="4319751" cy="1905000"/>
          </a:xfrm>
        </p:spPr>
        <p:txBody>
          <a:bodyPr>
            <a:normAutofit/>
          </a:bodyPr>
          <a:lstStyle/>
          <a:p>
            <a:pPr algn="ctr"/>
            <a:r>
              <a:rPr lang="en-US" sz="1400" dirty="0"/>
              <a:t>Healthcare Management Capstone - Task </a:t>
            </a:r>
            <a:r>
              <a:rPr lang="en-US" sz="1400" dirty="0" smtClean="0"/>
              <a:t>TWO</a:t>
            </a:r>
            <a:endParaRPr lang="en-US" sz="1400" dirty="0"/>
          </a:p>
          <a:p>
            <a:pPr algn="ctr"/>
            <a:r>
              <a:rPr lang="en-US" sz="1400" dirty="0" smtClean="0"/>
              <a:t>Western </a:t>
            </a:r>
            <a:r>
              <a:rPr lang="en-US" sz="1400" dirty="0"/>
              <a:t>Governors University</a:t>
            </a:r>
          </a:p>
          <a:p>
            <a:pPr algn="ctr"/>
            <a:r>
              <a:rPr lang="en-US" sz="1400" dirty="0"/>
              <a:t>Cale Gray 000868970</a:t>
            </a:r>
          </a:p>
          <a:p>
            <a:pPr algn="ctr"/>
            <a:r>
              <a:rPr lang="en-US" sz="1400" dirty="0" smtClean="0"/>
              <a:t>4/15/18</a:t>
            </a:r>
            <a:endParaRPr lang="en-US" sz="1400" dirty="0"/>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and Controlling Processes</a:t>
            </a:r>
          </a:p>
        </p:txBody>
      </p:sp>
      <p:graphicFrame>
        <p:nvGraphicFramePr>
          <p:cNvPr id="3" name="Diagram 2"/>
          <p:cNvGraphicFramePr/>
          <p:nvPr>
            <p:extLst>
              <p:ext uri="{D42A27DB-BD31-4B8C-83A1-F6EECF244321}">
                <p14:modId xmlns:p14="http://schemas.microsoft.com/office/powerpoint/2010/main" val="1279327240"/>
              </p:ext>
            </p:extLst>
          </p:nvPr>
        </p:nvGraphicFramePr>
        <p:xfrm>
          <a:off x="1600200" y="1424783"/>
          <a:ext cx="8196943" cy="4952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962285926"/>
              </p:ext>
            </p:extLst>
          </p:nvPr>
        </p:nvGraphicFramePr>
        <p:xfrm>
          <a:off x="2362200" y="4724400"/>
          <a:ext cx="6502400" cy="12615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4883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1524000" y="1828799"/>
            <a:ext cx="9296400" cy="4572001"/>
          </a:xfrm>
        </p:spPr>
        <p:txBody>
          <a:bodyPr/>
          <a:lstStyle/>
          <a:p>
            <a:pPr marL="457200" indent="-457200">
              <a:buFont typeface="+mj-lt"/>
              <a:buAutoNum type="arabicPeriod"/>
            </a:pPr>
            <a:r>
              <a:rPr lang="en-US" dirty="0" smtClean="0"/>
              <a:t>Summary of Initiative			</a:t>
            </a:r>
          </a:p>
          <a:p>
            <a:pPr marL="457200" indent="-457200">
              <a:buFont typeface="+mj-lt"/>
              <a:buAutoNum type="arabicPeriod"/>
            </a:pPr>
            <a:r>
              <a:rPr lang="en-US" dirty="0" smtClean="0"/>
              <a:t>Stakeholders and Justification</a:t>
            </a:r>
          </a:p>
          <a:p>
            <a:pPr marL="457200" indent="-457200">
              <a:buFont typeface="+mj-lt"/>
              <a:buAutoNum type="arabicPeriod"/>
            </a:pPr>
            <a:r>
              <a:rPr lang="en-US" dirty="0" smtClean="0"/>
              <a:t>Existing Process – TPR System</a:t>
            </a:r>
          </a:p>
          <a:p>
            <a:pPr marL="457200" indent="-457200">
              <a:buFont typeface="+mj-lt"/>
              <a:buAutoNum type="arabicPeriod"/>
            </a:pPr>
            <a:r>
              <a:rPr lang="en-US" dirty="0" smtClean="0"/>
              <a:t>Solutions to Process – EHR System</a:t>
            </a:r>
          </a:p>
          <a:p>
            <a:pPr marL="457200" indent="-457200">
              <a:buFont typeface="+mj-lt"/>
              <a:buAutoNum type="arabicPeriod"/>
            </a:pPr>
            <a:r>
              <a:rPr lang="en-US" dirty="0" smtClean="0"/>
              <a:t>Feasibility of Initiative</a:t>
            </a:r>
          </a:p>
          <a:p>
            <a:pPr marL="457200" indent="-457200">
              <a:buFont typeface="+mj-lt"/>
              <a:buAutoNum type="arabicPeriod"/>
            </a:pPr>
            <a:r>
              <a:rPr lang="en-US" dirty="0" smtClean="0"/>
              <a:t>Impacts of Initiative</a:t>
            </a:r>
          </a:p>
          <a:p>
            <a:pPr marL="457200" indent="-457200">
              <a:buFont typeface="+mj-lt"/>
              <a:buAutoNum type="arabicPeriod"/>
            </a:pPr>
            <a:r>
              <a:rPr lang="en-US" dirty="0" smtClean="0"/>
              <a:t>Implementation and Deployment</a:t>
            </a:r>
          </a:p>
          <a:p>
            <a:pPr marL="457200" indent="-457200">
              <a:buFont typeface="+mj-lt"/>
              <a:buAutoNum type="arabicPeriod"/>
            </a:pPr>
            <a:r>
              <a:rPr lang="en-US" dirty="0" smtClean="0"/>
              <a:t>Monitoring and Controlling Processes</a:t>
            </a:r>
          </a:p>
          <a:p>
            <a:pPr marL="457200" indent="-457200">
              <a:buFont typeface="+mj-lt"/>
              <a:buAutoNum type="arabicPeriod"/>
            </a:pPr>
            <a:endParaRPr lang="en-US" dirty="0" smtClean="0"/>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Initiative</a:t>
            </a:r>
            <a:endParaRPr lang="en-US" dirty="0"/>
          </a:p>
        </p:txBody>
      </p:sp>
      <p:sp>
        <p:nvSpPr>
          <p:cNvPr id="3" name="Content Placeholder 2"/>
          <p:cNvSpPr>
            <a:spLocks noGrp="1"/>
          </p:cNvSpPr>
          <p:nvPr>
            <p:ph idx="1"/>
          </p:nvPr>
        </p:nvSpPr>
        <p:spPr>
          <a:xfrm>
            <a:off x="1524000" y="2057400"/>
            <a:ext cx="9296400" cy="990600"/>
          </a:xfrm>
        </p:spPr>
        <p:txBody>
          <a:bodyPr>
            <a:normAutofit/>
          </a:bodyPr>
          <a:lstStyle/>
          <a:p>
            <a:pPr marL="0" indent="0" algn="ctr">
              <a:buNone/>
            </a:pPr>
            <a:r>
              <a:rPr lang="en-US" dirty="0" smtClean="0"/>
              <a:t>Conversion from Traditional Paper Record (TPR) system to Electronic Health Record system (EHR)</a:t>
            </a:r>
          </a:p>
        </p:txBody>
      </p:sp>
      <p:pic>
        <p:nvPicPr>
          <p:cNvPr id="4" name="Picture 3"/>
          <p:cNvPicPr>
            <a:picLocks noChangeAspect="1"/>
          </p:cNvPicPr>
          <p:nvPr/>
        </p:nvPicPr>
        <p:blipFill>
          <a:blip r:embed="rId3"/>
          <a:stretch>
            <a:fillRect/>
          </a:stretch>
        </p:blipFill>
        <p:spPr>
          <a:xfrm>
            <a:off x="1600200" y="3875187"/>
            <a:ext cx="3166311" cy="2438400"/>
          </a:xfrm>
          <a:prstGeom prst="rect">
            <a:avLst/>
          </a:prstGeom>
        </p:spPr>
      </p:pic>
      <p:pic>
        <p:nvPicPr>
          <p:cNvPr id="5" name="Picture 4"/>
          <p:cNvPicPr>
            <a:picLocks noChangeAspect="1"/>
          </p:cNvPicPr>
          <p:nvPr/>
        </p:nvPicPr>
        <p:blipFill>
          <a:blip r:embed="rId4"/>
          <a:stretch>
            <a:fillRect/>
          </a:stretch>
        </p:blipFill>
        <p:spPr>
          <a:xfrm>
            <a:off x="5768320" y="3694668"/>
            <a:ext cx="5382280" cy="2754213"/>
          </a:xfrm>
          <a:prstGeom prst="rect">
            <a:avLst/>
          </a:prstGeom>
        </p:spPr>
      </p:pic>
      <p:sp>
        <p:nvSpPr>
          <p:cNvPr id="7" name="TextBox 6"/>
          <p:cNvSpPr txBox="1"/>
          <p:nvPr/>
        </p:nvSpPr>
        <p:spPr>
          <a:xfrm>
            <a:off x="2667000" y="3200399"/>
            <a:ext cx="1143000" cy="369332"/>
          </a:xfrm>
          <a:prstGeom prst="rect">
            <a:avLst/>
          </a:prstGeom>
          <a:noFill/>
        </p:spPr>
        <p:txBody>
          <a:bodyPr wrap="square" rtlCol="0">
            <a:spAutoFit/>
          </a:bodyPr>
          <a:lstStyle/>
          <a:p>
            <a:pPr algn="ctr"/>
            <a:r>
              <a:rPr lang="en-US" dirty="0" smtClean="0"/>
              <a:t>TPR</a:t>
            </a:r>
            <a:endParaRPr lang="en-US" dirty="0"/>
          </a:p>
        </p:txBody>
      </p:sp>
      <p:sp>
        <p:nvSpPr>
          <p:cNvPr id="8" name="TextBox 7"/>
          <p:cNvSpPr txBox="1"/>
          <p:nvPr/>
        </p:nvSpPr>
        <p:spPr>
          <a:xfrm>
            <a:off x="7772400" y="3199368"/>
            <a:ext cx="1143000" cy="369332"/>
          </a:xfrm>
          <a:prstGeom prst="rect">
            <a:avLst/>
          </a:prstGeom>
          <a:noFill/>
        </p:spPr>
        <p:txBody>
          <a:bodyPr wrap="square" rtlCol="0">
            <a:spAutoFit/>
          </a:bodyPr>
          <a:lstStyle/>
          <a:p>
            <a:pPr algn="ctr"/>
            <a:r>
              <a:rPr lang="en-US" dirty="0" smtClean="0"/>
              <a:t>EHR</a:t>
            </a:r>
            <a:endParaRPr lang="en-US" dirty="0"/>
          </a:p>
        </p:txBody>
      </p:sp>
    </p:spTree>
    <p:extLst>
      <p:ext uri="{BB962C8B-B14F-4D97-AF65-F5344CB8AC3E}">
        <p14:creationId xmlns:p14="http://schemas.microsoft.com/office/powerpoint/2010/main" val="19286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 and Justification</a:t>
            </a:r>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479586712"/>
              </p:ext>
            </p:extLst>
          </p:nvPr>
        </p:nvGraphicFramePr>
        <p:xfrm>
          <a:off x="914400" y="1828800"/>
          <a:ext cx="10363200" cy="4419600"/>
        </p:xfrm>
        <a:graphic>
          <a:graphicData uri="http://schemas.openxmlformats.org/drawingml/2006/table">
            <a:tbl>
              <a:tblPr firstRow="1" bandRow="1">
                <a:tableStyleId>{21E4AEA4-8DFA-4A89-87EB-49C32662AFE0}</a:tableStyleId>
              </a:tblPr>
              <a:tblGrid>
                <a:gridCol w="3886200">
                  <a:extLst>
                    <a:ext uri="{9D8B030D-6E8A-4147-A177-3AD203B41FA5}">
                      <a16:colId xmlns:a16="http://schemas.microsoft.com/office/drawing/2014/main" val="4152875815"/>
                    </a:ext>
                  </a:extLst>
                </a:gridCol>
                <a:gridCol w="6477000">
                  <a:extLst>
                    <a:ext uri="{9D8B030D-6E8A-4147-A177-3AD203B41FA5}">
                      <a16:colId xmlns:a16="http://schemas.microsoft.com/office/drawing/2014/main" val="2468610158"/>
                    </a:ext>
                  </a:extLst>
                </a:gridCol>
              </a:tblGrid>
              <a:tr h="552450">
                <a:tc>
                  <a:txBody>
                    <a:bodyPr/>
                    <a:lstStyle/>
                    <a:p>
                      <a:pPr algn="ctr"/>
                      <a:r>
                        <a:rPr lang="en-US" dirty="0" smtClean="0"/>
                        <a:t>Position</a:t>
                      </a:r>
                      <a:endParaRPr lang="en-US" dirty="0"/>
                    </a:p>
                  </a:txBody>
                  <a:tcPr anchor="ctr"/>
                </a:tc>
                <a:tc>
                  <a:txBody>
                    <a:bodyPr/>
                    <a:lstStyle/>
                    <a:p>
                      <a:pPr algn="ctr"/>
                      <a:r>
                        <a:rPr lang="en-US" dirty="0" smtClean="0"/>
                        <a:t>Justification for Involvement</a:t>
                      </a:r>
                      <a:endParaRPr lang="en-US" dirty="0"/>
                    </a:p>
                  </a:txBody>
                  <a:tcPr anchor="ctr"/>
                </a:tc>
                <a:extLst>
                  <a:ext uri="{0D108BD9-81ED-4DB2-BD59-A6C34878D82A}">
                    <a16:rowId xmlns:a16="http://schemas.microsoft.com/office/drawing/2014/main" val="1284346547"/>
                  </a:ext>
                </a:extLst>
              </a:tr>
              <a:tr h="552450">
                <a:tc>
                  <a:txBody>
                    <a:bodyPr/>
                    <a:lstStyle/>
                    <a:p>
                      <a:pPr algn="ctr"/>
                      <a:r>
                        <a:rPr lang="en-US" dirty="0" smtClean="0"/>
                        <a:t>Health Information</a:t>
                      </a:r>
                      <a:r>
                        <a:rPr lang="en-US" baseline="0" dirty="0" smtClean="0"/>
                        <a:t> Manager</a:t>
                      </a:r>
                      <a:endParaRPr lang="en-US" dirty="0"/>
                    </a:p>
                  </a:txBody>
                  <a:tcPr anchor="ctr"/>
                </a:tc>
                <a:tc>
                  <a:txBody>
                    <a:bodyPr/>
                    <a:lstStyle/>
                    <a:p>
                      <a:pPr algn="ctr"/>
                      <a:r>
                        <a:rPr lang="en-US" dirty="0" smtClean="0"/>
                        <a:t>System</a:t>
                      </a:r>
                      <a:r>
                        <a:rPr lang="en-US" baseline="0" dirty="0" smtClean="0"/>
                        <a:t> integration, hardware, software</a:t>
                      </a:r>
                      <a:endParaRPr lang="en-US" dirty="0"/>
                    </a:p>
                  </a:txBody>
                  <a:tcPr anchor="ctr"/>
                </a:tc>
                <a:extLst>
                  <a:ext uri="{0D108BD9-81ED-4DB2-BD59-A6C34878D82A}">
                    <a16:rowId xmlns:a16="http://schemas.microsoft.com/office/drawing/2014/main" val="74353978"/>
                  </a:ext>
                </a:extLst>
              </a:tr>
              <a:tr h="552450">
                <a:tc>
                  <a:txBody>
                    <a:bodyPr/>
                    <a:lstStyle/>
                    <a:p>
                      <a:pPr algn="ctr"/>
                      <a:r>
                        <a:rPr lang="en-US" dirty="0" smtClean="0"/>
                        <a:t>Director of Nursing</a:t>
                      </a:r>
                      <a:endParaRPr lang="en-US" dirty="0"/>
                    </a:p>
                  </a:txBody>
                  <a:tcPr anchor="ctr"/>
                </a:tc>
                <a:tc>
                  <a:txBody>
                    <a:bodyPr/>
                    <a:lstStyle/>
                    <a:p>
                      <a:pPr algn="ctr"/>
                      <a:r>
                        <a:rPr lang="en-US" dirty="0" smtClean="0"/>
                        <a:t>Functionality</a:t>
                      </a:r>
                      <a:r>
                        <a:rPr lang="en-US" baseline="0" dirty="0" smtClean="0"/>
                        <a:t> and features</a:t>
                      </a:r>
                      <a:endParaRPr lang="en-US" dirty="0"/>
                    </a:p>
                  </a:txBody>
                  <a:tcPr anchor="ctr"/>
                </a:tc>
                <a:extLst>
                  <a:ext uri="{0D108BD9-81ED-4DB2-BD59-A6C34878D82A}">
                    <a16:rowId xmlns:a16="http://schemas.microsoft.com/office/drawing/2014/main" val="4094767844"/>
                  </a:ext>
                </a:extLst>
              </a:tr>
              <a:tr h="552450">
                <a:tc>
                  <a:txBody>
                    <a:bodyPr/>
                    <a:lstStyle/>
                    <a:p>
                      <a:pPr algn="ctr"/>
                      <a:r>
                        <a:rPr lang="en-US" dirty="0" smtClean="0"/>
                        <a:t>Chief Medical Officer</a:t>
                      </a:r>
                      <a:endParaRPr lang="en-US" dirty="0"/>
                    </a:p>
                  </a:txBody>
                  <a:tcPr anchor="ctr"/>
                </a:tc>
                <a:tc>
                  <a:txBody>
                    <a:bodyPr/>
                    <a:lstStyle/>
                    <a:p>
                      <a:pPr algn="ctr"/>
                      <a:r>
                        <a:rPr lang="en-US" dirty="0" smtClean="0"/>
                        <a:t>General quality of care issues</a:t>
                      </a:r>
                      <a:endParaRPr lang="en-US" dirty="0"/>
                    </a:p>
                  </a:txBody>
                  <a:tcPr anchor="ctr"/>
                </a:tc>
                <a:extLst>
                  <a:ext uri="{0D108BD9-81ED-4DB2-BD59-A6C34878D82A}">
                    <a16:rowId xmlns:a16="http://schemas.microsoft.com/office/drawing/2014/main" val="1289231382"/>
                  </a:ext>
                </a:extLst>
              </a:tr>
              <a:tr h="552450">
                <a:tc>
                  <a:txBody>
                    <a:bodyPr/>
                    <a:lstStyle/>
                    <a:p>
                      <a:pPr algn="ctr"/>
                      <a:r>
                        <a:rPr lang="en-US" dirty="0" smtClean="0"/>
                        <a:t>Chief</a:t>
                      </a:r>
                      <a:r>
                        <a:rPr lang="en-US" baseline="0" dirty="0" smtClean="0"/>
                        <a:t> Financial Officer</a:t>
                      </a:r>
                      <a:endParaRPr lang="en-US" dirty="0"/>
                    </a:p>
                  </a:txBody>
                  <a:tcPr anchor="ctr"/>
                </a:tc>
                <a:tc>
                  <a:txBody>
                    <a:bodyPr/>
                    <a:lstStyle/>
                    <a:p>
                      <a:pPr algn="ctr"/>
                      <a:r>
                        <a:rPr lang="en-US" dirty="0" smtClean="0"/>
                        <a:t>Costs</a:t>
                      </a:r>
                      <a:r>
                        <a:rPr lang="en-US" baseline="0" dirty="0" smtClean="0"/>
                        <a:t> and profitability</a:t>
                      </a:r>
                      <a:endParaRPr lang="en-US" dirty="0"/>
                    </a:p>
                  </a:txBody>
                  <a:tcPr anchor="ctr"/>
                </a:tc>
                <a:extLst>
                  <a:ext uri="{0D108BD9-81ED-4DB2-BD59-A6C34878D82A}">
                    <a16:rowId xmlns:a16="http://schemas.microsoft.com/office/drawing/2014/main" val="3578078307"/>
                  </a:ext>
                </a:extLst>
              </a:tr>
              <a:tr h="552450">
                <a:tc>
                  <a:txBody>
                    <a:bodyPr/>
                    <a:lstStyle/>
                    <a:p>
                      <a:pPr algn="ctr"/>
                      <a:r>
                        <a:rPr lang="en-US" dirty="0" smtClean="0"/>
                        <a:t>Director of Support</a:t>
                      </a:r>
                      <a:r>
                        <a:rPr lang="en-US" baseline="0" dirty="0" smtClean="0"/>
                        <a:t> Services</a:t>
                      </a:r>
                      <a:endParaRPr lang="en-US" dirty="0"/>
                    </a:p>
                  </a:txBody>
                  <a:tcPr anchor="ctr"/>
                </a:tc>
                <a:tc>
                  <a:txBody>
                    <a:bodyPr/>
                    <a:lstStyle/>
                    <a:p>
                      <a:pPr algn="ctr"/>
                      <a:r>
                        <a:rPr lang="en-US" dirty="0" smtClean="0"/>
                        <a:t>Training</a:t>
                      </a:r>
                      <a:r>
                        <a:rPr lang="en-US" baseline="0" dirty="0" smtClean="0"/>
                        <a:t> </a:t>
                      </a:r>
                    </a:p>
                  </a:txBody>
                  <a:tcPr anchor="ctr"/>
                </a:tc>
                <a:extLst>
                  <a:ext uri="{0D108BD9-81ED-4DB2-BD59-A6C34878D82A}">
                    <a16:rowId xmlns:a16="http://schemas.microsoft.com/office/drawing/2014/main" val="352259899"/>
                  </a:ext>
                </a:extLst>
              </a:tr>
              <a:tr h="552450">
                <a:tc>
                  <a:txBody>
                    <a:bodyPr/>
                    <a:lstStyle/>
                    <a:p>
                      <a:pPr algn="ctr"/>
                      <a:r>
                        <a:rPr lang="en-US" dirty="0" smtClean="0"/>
                        <a:t>Chief Executive Officer</a:t>
                      </a:r>
                      <a:endParaRPr lang="en-US" dirty="0"/>
                    </a:p>
                  </a:txBody>
                  <a:tcPr anchor="ctr"/>
                </a:tc>
                <a:tc>
                  <a:txBody>
                    <a:bodyPr/>
                    <a:lstStyle/>
                    <a:p>
                      <a:pPr algn="ctr"/>
                      <a:r>
                        <a:rPr lang="en-US" dirty="0" smtClean="0"/>
                        <a:t>General</a:t>
                      </a:r>
                      <a:r>
                        <a:rPr lang="en-US" baseline="0" dirty="0" smtClean="0"/>
                        <a:t> oversight and PR</a:t>
                      </a:r>
                      <a:endParaRPr lang="en-US" dirty="0"/>
                    </a:p>
                  </a:txBody>
                  <a:tcPr anchor="ctr"/>
                </a:tc>
                <a:extLst>
                  <a:ext uri="{0D108BD9-81ED-4DB2-BD59-A6C34878D82A}">
                    <a16:rowId xmlns:a16="http://schemas.microsoft.com/office/drawing/2014/main" val="839445023"/>
                  </a:ext>
                </a:extLst>
              </a:tr>
              <a:tr h="552450">
                <a:tc>
                  <a:txBody>
                    <a:bodyPr/>
                    <a:lstStyle/>
                    <a:p>
                      <a:pPr algn="ctr"/>
                      <a:r>
                        <a:rPr lang="en-US" dirty="0" smtClean="0"/>
                        <a:t>Owner</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General</a:t>
                      </a:r>
                      <a:r>
                        <a:rPr lang="en-US" baseline="0" dirty="0" smtClean="0"/>
                        <a:t> oversight and PR</a:t>
                      </a:r>
                      <a:endParaRPr lang="en-US" dirty="0" smtClean="0"/>
                    </a:p>
                  </a:txBody>
                  <a:tcPr anchor="ctr"/>
                </a:tc>
                <a:extLst>
                  <a:ext uri="{0D108BD9-81ED-4DB2-BD59-A6C34878D82A}">
                    <a16:rowId xmlns:a16="http://schemas.microsoft.com/office/drawing/2014/main" val="3335843867"/>
                  </a:ext>
                </a:extLst>
              </a:tr>
            </a:tbl>
          </a:graphicData>
        </a:graphic>
      </p:graphicFrame>
    </p:spTree>
    <p:extLst>
      <p:ext uri="{BB962C8B-B14F-4D97-AF65-F5344CB8AC3E}">
        <p14:creationId xmlns:p14="http://schemas.microsoft.com/office/powerpoint/2010/main" val="273862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Process – TPR System</a:t>
            </a:r>
            <a:endParaRPr lang="en-US" dirty="0"/>
          </a:p>
        </p:txBody>
      </p:sp>
      <p:sp>
        <p:nvSpPr>
          <p:cNvPr id="3" name="Content Placeholder 2"/>
          <p:cNvSpPr>
            <a:spLocks noGrp="1"/>
          </p:cNvSpPr>
          <p:nvPr>
            <p:ph sz="half" idx="1"/>
          </p:nvPr>
        </p:nvSpPr>
        <p:spPr>
          <a:xfrm>
            <a:off x="457200" y="1828800"/>
            <a:ext cx="5638800" cy="4575175"/>
          </a:xfrm>
        </p:spPr>
        <p:txBody>
          <a:bodyPr/>
          <a:lstStyle/>
          <a:p>
            <a:pPr marL="0" indent="0" algn="ctr">
              <a:buNone/>
            </a:pPr>
            <a:r>
              <a:rPr lang="en-US" sz="3000" dirty="0" smtClean="0"/>
              <a:t>Weaknesses of </a:t>
            </a:r>
            <a:r>
              <a:rPr lang="en-US" sz="3000" dirty="0"/>
              <a:t>T</a:t>
            </a:r>
            <a:r>
              <a:rPr lang="en-US" sz="3000" dirty="0" smtClean="0"/>
              <a:t>raditional Paper Records</a:t>
            </a:r>
          </a:p>
          <a:p>
            <a:pPr marL="0" indent="0" algn="ctr">
              <a:buNone/>
            </a:pPr>
            <a:endParaRPr lang="en-US" sz="3000" dirty="0" smtClean="0"/>
          </a:p>
          <a:p>
            <a:r>
              <a:rPr lang="en-US" dirty="0" smtClean="0"/>
              <a:t>Managing paper files</a:t>
            </a:r>
            <a:endParaRPr lang="en-US" dirty="0" smtClean="0"/>
          </a:p>
          <a:p>
            <a:r>
              <a:rPr lang="en-US" dirty="0" smtClean="0"/>
              <a:t>Physicians must be on location to access information</a:t>
            </a:r>
            <a:endParaRPr lang="en-US" dirty="0"/>
          </a:p>
          <a:p>
            <a:r>
              <a:rPr lang="en-US" dirty="0" smtClean="0"/>
              <a:t>Slow transmission of records</a:t>
            </a:r>
          </a:p>
          <a:p>
            <a:r>
              <a:rPr lang="en-US" dirty="0" smtClean="0"/>
              <a:t>Data entry for administrative staff</a:t>
            </a:r>
            <a:endParaRPr lang="en-US" dirty="0"/>
          </a:p>
        </p:txBody>
      </p:sp>
      <p:pic>
        <p:nvPicPr>
          <p:cNvPr id="5" name="Picture 4"/>
          <p:cNvPicPr>
            <a:picLocks noChangeAspect="1"/>
          </p:cNvPicPr>
          <p:nvPr/>
        </p:nvPicPr>
        <p:blipFill>
          <a:blip r:embed="rId3"/>
          <a:stretch>
            <a:fillRect/>
          </a:stretch>
        </p:blipFill>
        <p:spPr>
          <a:xfrm>
            <a:off x="6858000" y="2590800"/>
            <a:ext cx="4647371" cy="3572667"/>
          </a:xfrm>
          <a:prstGeom prst="rect">
            <a:avLst/>
          </a:prstGeom>
        </p:spPr>
      </p:pic>
    </p:spTree>
    <p:extLst>
      <p:ext uri="{BB962C8B-B14F-4D97-AF65-F5344CB8AC3E}">
        <p14:creationId xmlns:p14="http://schemas.microsoft.com/office/powerpoint/2010/main" val="39488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 to Process – EHR System</a:t>
            </a:r>
            <a:endParaRPr lang="en-US" dirty="0"/>
          </a:p>
        </p:txBody>
      </p:sp>
      <p:sp>
        <p:nvSpPr>
          <p:cNvPr id="3" name="Content Placeholder 2"/>
          <p:cNvSpPr>
            <a:spLocks noGrp="1"/>
          </p:cNvSpPr>
          <p:nvPr>
            <p:ph sz="half" idx="1"/>
          </p:nvPr>
        </p:nvSpPr>
        <p:spPr>
          <a:xfrm>
            <a:off x="6109063" y="1828800"/>
            <a:ext cx="5638800" cy="4575175"/>
          </a:xfrm>
        </p:spPr>
        <p:txBody>
          <a:bodyPr/>
          <a:lstStyle/>
          <a:p>
            <a:pPr marL="0" indent="0" algn="ctr">
              <a:buNone/>
            </a:pPr>
            <a:r>
              <a:rPr lang="en-US" sz="3000" dirty="0" smtClean="0"/>
              <a:t>Strengths of Electronic Health Records</a:t>
            </a:r>
          </a:p>
          <a:p>
            <a:pPr marL="0" indent="0" algn="ctr">
              <a:buNone/>
            </a:pPr>
            <a:endParaRPr lang="en-US" sz="3000" dirty="0" smtClean="0"/>
          </a:p>
          <a:p>
            <a:r>
              <a:rPr lang="en-US" dirty="0" smtClean="0"/>
              <a:t>Databases of records</a:t>
            </a:r>
          </a:p>
          <a:p>
            <a:r>
              <a:rPr lang="en-US" dirty="0" smtClean="0"/>
              <a:t>Features to support patient care</a:t>
            </a:r>
            <a:endParaRPr lang="en-US" dirty="0"/>
          </a:p>
          <a:p>
            <a:r>
              <a:rPr lang="en-US" dirty="0" smtClean="0"/>
              <a:t>Secure and instant transmission of records</a:t>
            </a:r>
          </a:p>
          <a:p>
            <a:r>
              <a:rPr lang="en-US" dirty="0" smtClean="0"/>
              <a:t>Physicians can remotely access patient records</a:t>
            </a:r>
            <a:endParaRPr lang="en-US" dirty="0"/>
          </a:p>
        </p:txBody>
      </p:sp>
      <p:pic>
        <p:nvPicPr>
          <p:cNvPr id="4" name="Picture 3"/>
          <p:cNvPicPr>
            <a:picLocks noChangeAspect="1"/>
          </p:cNvPicPr>
          <p:nvPr/>
        </p:nvPicPr>
        <p:blipFill>
          <a:blip r:embed="rId3"/>
          <a:stretch>
            <a:fillRect/>
          </a:stretch>
        </p:blipFill>
        <p:spPr>
          <a:xfrm>
            <a:off x="457200" y="2819400"/>
            <a:ext cx="4876800" cy="2385568"/>
          </a:xfrm>
          <a:prstGeom prst="rect">
            <a:avLst/>
          </a:prstGeom>
        </p:spPr>
      </p:pic>
    </p:spTree>
    <p:extLst>
      <p:ext uri="{BB962C8B-B14F-4D97-AF65-F5344CB8AC3E}">
        <p14:creationId xmlns:p14="http://schemas.microsoft.com/office/powerpoint/2010/main" val="341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Feasibility of Initiative</a:t>
            </a:r>
          </a:p>
        </p:txBody>
      </p:sp>
      <p:sp>
        <p:nvSpPr>
          <p:cNvPr id="4" name="Content Placeholder 2"/>
          <p:cNvSpPr txBox="1">
            <a:spLocks/>
          </p:cNvSpPr>
          <p:nvPr/>
        </p:nvSpPr>
        <p:spPr>
          <a:xfrm>
            <a:off x="457200" y="1828801"/>
            <a:ext cx="10972800" cy="4114799"/>
          </a:xfrm>
          <a:prstGeom prst="rect">
            <a:avLst/>
          </a:prstGeom>
        </p:spPr>
        <p:txBody>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buFont typeface="Arial" pitchFamily="34" charset="0"/>
              <a:buNone/>
            </a:pPr>
            <a:r>
              <a:rPr lang="en-US" sz="3000" dirty="0" smtClean="0"/>
              <a:t>Risks/Constraints</a:t>
            </a:r>
          </a:p>
          <a:p>
            <a:endParaRPr lang="en-US" dirty="0" smtClean="0"/>
          </a:p>
          <a:p>
            <a:r>
              <a:rPr lang="en-US" dirty="0" smtClean="0"/>
              <a:t>Costs</a:t>
            </a:r>
          </a:p>
          <a:p>
            <a:r>
              <a:rPr lang="en-US" dirty="0" smtClean="0"/>
              <a:t>Conversion of old data</a:t>
            </a:r>
          </a:p>
          <a:p>
            <a:r>
              <a:rPr lang="en-US" dirty="0" smtClean="0"/>
              <a:t>Employee training on new system</a:t>
            </a:r>
          </a:p>
          <a:p>
            <a:r>
              <a:rPr lang="en-US" dirty="0" smtClean="0"/>
              <a:t>Security of PHI</a:t>
            </a:r>
          </a:p>
          <a:p>
            <a:r>
              <a:rPr lang="en-US" dirty="0" smtClean="0"/>
              <a:t>Possibility of technical issues</a:t>
            </a:r>
            <a:endParaRPr lang="en-US" dirty="0"/>
          </a:p>
        </p:txBody>
      </p:sp>
    </p:spTree>
    <p:extLst>
      <p:ext uri="{BB962C8B-B14F-4D97-AF65-F5344CB8AC3E}">
        <p14:creationId xmlns:p14="http://schemas.microsoft.com/office/powerpoint/2010/main" val="54710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Impacts of Initiative</a:t>
            </a:r>
          </a:p>
        </p:txBody>
      </p:sp>
      <p:graphicFrame>
        <p:nvGraphicFramePr>
          <p:cNvPr id="8" name="Content Placeholder 5"/>
          <p:cNvGraphicFramePr>
            <a:graphicFrameLocks/>
          </p:cNvGraphicFramePr>
          <p:nvPr>
            <p:extLst>
              <p:ext uri="{D42A27DB-BD31-4B8C-83A1-F6EECF244321}">
                <p14:modId xmlns:p14="http://schemas.microsoft.com/office/powerpoint/2010/main" val="4216336599"/>
              </p:ext>
            </p:extLst>
          </p:nvPr>
        </p:nvGraphicFramePr>
        <p:xfrm>
          <a:off x="914400" y="1828800"/>
          <a:ext cx="10363200" cy="4495800"/>
        </p:xfrm>
        <a:graphic>
          <a:graphicData uri="http://schemas.openxmlformats.org/drawingml/2006/table">
            <a:tbl>
              <a:tblPr firstRow="1" bandRow="1">
                <a:tableStyleId>{21E4AEA4-8DFA-4A89-87EB-49C32662AFE0}</a:tableStyleId>
              </a:tblPr>
              <a:tblGrid>
                <a:gridCol w="5181600">
                  <a:extLst>
                    <a:ext uri="{9D8B030D-6E8A-4147-A177-3AD203B41FA5}">
                      <a16:colId xmlns:a16="http://schemas.microsoft.com/office/drawing/2014/main" val="4152875815"/>
                    </a:ext>
                  </a:extLst>
                </a:gridCol>
                <a:gridCol w="5181600">
                  <a:extLst>
                    <a:ext uri="{9D8B030D-6E8A-4147-A177-3AD203B41FA5}">
                      <a16:colId xmlns:a16="http://schemas.microsoft.com/office/drawing/2014/main" val="2468610158"/>
                    </a:ext>
                  </a:extLst>
                </a:gridCol>
              </a:tblGrid>
              <a:tr h="899160">
                <a:tc>
                  <a:txBody>
                    <a:bodyPr/>
                    <a:lstStyle/>
                    <a:p>
                      <a:pPr algn="ctr"/>
                      <a:r>
                        <a:rPr lang="en-US" dirty="0" smtClean="0"/>
                        <a:t>Internal </a:t>
                      </a:r>
                      <a:endParaRPr lang="en-US" dirty="0"/>
                    </a:p>
                  </a:txBody>
                  <a:tcPr anchor="ctr"/>
                </a:tc>
                <a:tc>
                  <a:txBody>
                    <a:bodyPr/>
                    <a:lstStyle/>
                    <a:p>
                      <a:pPr algn="ctr"/>
                      <a:r>
                        <a:rPr lang="en-US" dirty="0" smtClean="0"/>
                        <a:t>External</a:t>
                      </a:r>
                      <a:endParaRPr lang="en-US" dirty="0"/>
                    </a:p>
                  </a:txBody>
                  <a:tcPr anchor="ctr"/>
                </a:tc>
                <a:extLst>
                  <a:ext uri="{0D108BD9-81ED-4DB2-BD59-A6C34878D82A}">
                    <a16:rowId xmlns:a16="http://schemas.microsoft.com/office/drawing/2014/main" val="1284346547"/>
                  </a:ext>
                </a:extLst>
              </a:tr>
              <a:tr h="899160">
                <a:tc>
                  <a:txBody>
                    <a:bodyPr/>
                    <a:lstStyle/>
                    <a:p>
                      <a:pPr algn="ctr"/>
                      <a:r>
                        <a:rPr lang="en-US" dirty="0" smtClean="0"/>
                        <a:t>Improved patient care</a:t>
                      </a:r>
                      <a:endParaRPr lang="en-US" dirty="0"/>
                    </a:p>
                  </a:txBody>
                  <a:tcPr anchor="ctr"/>
                </a:tc>
                <a:tc>
                  <a:txBody>
                    <a:bodyPr/>
                    <a:lstStyle/>
                    <a:p>
                      <a:pPr algn="ctr"/>
                      <a:r>
                        <a:rPr lang="en-US" dirty="0" smtClean="0"/>
                        <a:t>Robust</a:t>
                      </a:r>
                      <a:r>
                        <a:rPr lang="en-US" baseline="0" dirty="0" smtClean="0"/>
                        <a:t> network with other providers using EHR</a:t>
                      </a:r>
                      <a:endParaRPr lang="en-US" dirty="0"/>
                    </a:p>
                  </a:txBody>
                  <a:tcPr anchor="ctr"/>
                </a:tc>
                <a:extLst>
                  <a:ext uri="{0D108BD9-81ED-4DB2-BD59-A6C34878D82A}">
                    <a16:rowId xmlns:a16="http://schemas.microsoft.com/office/drawing/2014/main" val="74353978"/>
                  </a:ext>
                </a:extLst>
              </a:tr>
              <a:tr h="899160">
                <a:tc>
                  <a:txBody>
                    <a:bodyPr/>
                    <a:lstStyle/>
                    <a:p>
                      <a:pPr algn="ctr"/>
                      <a:r>
                        <a:rPr lang="en-US" dirty="0" smtClean="0"/>
                        <a:t>Profit increases</a:t>
                      </a:r>
                      <a:endParaRPr lang="en-US" dirty="0"/>
                    </a:p>
                  </a:txBody>
                  <a:tcPr anchor="ctr"/>
                </a:tc>
                <a:tc>
                  <a:txBody>
                    <a:bodyPr/>
                    <a:lstStyle/>
                    <a:p>
                      <a:pPr algn="ctr"/>
                      <a:r>
                        <a:rPr lang="en-US" dirty="0" smtClean="0"/>
                        <a:t>Competitive advantage vs providers still using TPR</a:t>
                      </a:r>
                      <a:endParaRPr lang="en-US" dirty="0"/>
                    </a:p>
                  </a:txBody>
                  <a:tcPr anchor="ctr"/>
                </a:tc>
                <a:extLst>
                  <a:ext uri="{0D108BD9-81ED-4DB2-BD59-A6C34878D82A}">
                    <a16:rowId xmlns:a16="http://schemas.microsoft.com/office/drawing/2014/main" val="4094767844"/>
                  </a:ext>
                </a:extLst>
              </a:tr>
              <a:tr h="899160">
                <a:tc>
                  <a:txBody>
                    <a:bodyPr/>
                    <a:lstStyle/>
                    <a:p>
                      <a:pPr algn="ctr"/>
                      <a:r>
                        <a:rPr lang="en-US" dirty="0" smtClean="0"/>
                        <a:t>Fewer</a:t>
                      </a:r>
                      <a:r>
                        <a:rPr lang="en-US" baseline="0" dirty="0" smtClean="0"/>
                        <a:t> typo-related errors</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289231382"/>
                  </a:ext>
                </a:extLst>
              </a:tr>
              <a:tr h="899160">
                <a:tc>
                  <a:txBody>
                    <a:bodyPr/>
                    <a:lstStyle/>
                    <a:p>
                      <a:pPr algn="ctr"/>
                      <a:r>
                        <a:rPr lang="en-US" dirty="0" smtClean="0"/>
                        <a:t>Improved</a:t>
                      </a:r>
                      <a:r>
                        <a:rPr lang="en-US" baseline="0" dirty="0" smtClean="0"/>
                        <a:t> portability of records</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3578078307"/>
                  </a:ext>
                </a:extLst>
              </a:tr>
            </a:tbl>
          </a:graphicData>
        </a:graphic>
      </p:graphicFrame>
    </p:spTree>
    <p:extLst>
      <p:ext uri="{BB962C8B-B14F-4D97-AF65-F5344CB8AC3E}">
        <p14:creationId xmlns:p14="http://schemas.microsoft.com/office/powerpoint/2010/main" val="241255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and Deployment</a:t>
            </a:r>
          </a:p>
        </p:txBody>
      </p:sp>
      <p:graphicFrame>
        <p:nvGraphicFramePr>
          <p:cNvPr id="5" name="Object 4"/>
          <p:cNvGraphicFramePr>
            <a:graphicFrameLocks noChangeAspect="1"/>
          </p:cNvGraphicFramePr>
          <p:nvPr>
            <p:extLst>
              <p:ext uri="{D42A27DB-BD31-4B8C-83A1-F6EECF244321}">
                <p14:modId xmlns:p14="http://schemas.microsoft.com/office/powerpoint/2010/main" val="4210249831"/>
              </p:ext>
            </p:extLst>
          </p:nvPr>
        </p:nvGraphicFramePr>
        <p:xfrm>
          <a:off x="2133600" y="1676400"/>
          <a:ext cx="7272793" cy="4876800"/>
        </p:xfrm>
        <a:graphic>
          <a:graphicData uri="http://schemas.openxmlformats.org/presentationml/2006/ole">
            <mc:AlternateContent xmlns:mc="http://schemas.openxmlformats.org/markup-compatibility/2006">
              <mc:Choice xmlns:v="urn:schemas-microsoft-com:vml" Requires="v">
                <p:oleObj spid="_x0000_s1029" name="Worksheet" r:id="rId4" imgW="6534285" imgH="4381410" progId="Excel.Sheet.12">
                  <p:embed/>
                </p:oleObj>
              </mc:Choice>
              <mc:Fallback>
                <p:oleObj name="Worksheet" r:id="rId4" imgW="6534285" imgH="4381410" progId="Excel.Sheet.12">
                  <p:embed/>
                  <p:pic>
                    <p:nvPicPr>
                      <p:cNvPr id="0" name=""/>
                      <p:cNvPicPr/>
                      <p:nvPr/>
                    </p:nvPicPr>
                    <p:blipFill>
                      <a:blip r:embed="rId5"/>
                      <a:stretch>
                        <a:fillRect/>
                      </a:stretch>
                    </p:blipFill>
                    <p:spPr>
                      <a:xfrm>
                        <a:off x="2133600" y="1676400"/>
                        <a:ext cx="7272793" cy="4876800"/>
                      </a:xfrm>
                      <a:prstGeom prst="rect">
                        <a:avLst/>
                      </a:prstGeom>
                    </p:spPr>
                  </p:pic>
                </p:oleObj>
              </mc:Fallback>
            </mc:AlternateContent>
          </a:graphicData>
        </a:graphic>
      </p:graphicFrame>
    </p:spTree>
    <p:extLst>
      <p:ext uri="{BB962C8B-B14F-4D97-AF65-F5344CB8AC3E}">
        <p14:creationId xmlns:p14="http://schemas.microsoft.com/office/powerpoint/2010/main" val="48049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203</TotalTime>
  <Words>245</Words>
  <Application>Microsoft Office PowerPoint</Application>
  <PresentationFormat>Widescreen</PresentationFormat>
  <Paragraphs>118</Paragraphs>
  <Slides>10</Slides>
  <Notes>10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4" baseType="lpstr">
      <vt:lpstr>Arial</vt:lpstr>
      <vt:lpstr>Franklin Gothic Medium</vt:lpstr>
      <vt:lpstr>Medical Design 16x9</vt:lpstr>
      <vt:lpstr>Microsoft Excel Worksheet</vt:lpstr>
      <vt:lpstr>Conversion from TPR to EHR</vt:lpstr>
      <vt:lpstr>Contents</vt:lpstr>
      <vt:lpstr>Summary of Initiative</vt:lpstr>
      <vt:lpstr>Stakeholders and Justification</vt:lpstr>
      <vt:lpstr>Existing Process – TPR System</vt:lpstr>
      <vt:lpstr>Solutions to Process – EHR System</vt:lpstr>
      <vt:lpstr>Feasibility of Initiative</vt:lpstr>
      <vt:lpstr>Impacts of Initiative</vt:lpstr>
      <vt:lpstr>Implementation and Deployment</vt:lpstr>
      <vt:lpstr>Monitoring and Controlling Processes</vt:lpstr>
    </vt:vector>
  </TitlesOfParts>
  <Company>ARUP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Gray, Cale R.</dc:creator>
  <cp:lastModifiedBy>Gray, Cale R.</cp:lastModifiedBy>
  <cp:revision>17</cp:revision>
  <dcterms:created xsi:type="dcterms:W3CDTF">2018-04-15T06:42:31Z</dcterms:created>
  <dcterms:modified xsi:type="dcterms:W3CDTF">2018-04-15T10:06:16Z</dcterms:modified>
</cp:coreProperties>
</file>